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75" r:id="rId6"/>
    <p:sldId id="257" r:id="rId7"/>
    <p:sldId id="258" r:id="rId8"/>
    <p:sldId id="279" r:id="rId9"/>
    <p:sldId id="284" r:id="rId10"/>
    <p:sldId id="282" r:id="rId11"/>
    <p:sldId id="281" r:id="rId12"/>
    <p:sldId id="273" r:id="rId13"/>
    <p:sldId id="286" r:id="rId14"/>
    <p:sldId id="287" r:id="rId15"/>
    <p:sldId id="274" r:id="rId16"/>
    <p:sldId id="272" r:id="rId17"/>
    <p:sldId id="271" r:id="rId18"/>
    <p:sldId id="285" r:id="rId19"/>
    <p:sldId id="277" r:id="rId20"/>
    <p:sldId id="276" r:id="rId21"/>
    <p:sldId id="269" r:id="rId22"/>
    <p:sldId id="278" r:id="rId23"/>
    <p:sldId id="26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A169"/>
    <a:srgbClr val="1BBE84"/>
    <a:srgbClr val="262626"/>
    <a:srgbClr val="419CFF"/>
    <a:srgbClr val="F2F2F7"/>
    <a:srgbClr val="FE0000"/>
    <a:srgbClr val="202123"/>
    <a:srgbClr val="353740"/>
    <a:srgbClr val="484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B018E1-D6B7-4BF1-AF96-BD3FBA815328}" v="1038" dt="2024-08-14T20:10:29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7" autoAdjust="0"/>
    <p:restoredTop sz="95559" autoAdjust="0"/>
  </p:normalViewPr>
  <p:slideViewPr>
    <p:cSldViewPr snapToGrid="0">
      <p:cViewPr varScale="1">
        <p:scale>
          <a:sx n="105" d="100"/>
          <a:sy n="105" d="100"/>
        </p:scale>
        <p:origin x="2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AE645-9DAD-4240-A062-AC549E41C409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4E2EE-03B2-4CB8-8D13-7A4B62E1D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16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4E2EE-03B2-4CB8-8D13-7A4B62E1D7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8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4E2EE-03B2-4CB8-8D13-7A4B62E1D7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170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4E2EE-03B2-4CB8-8D13-7A4B62E1D7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9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4E2EE-03B2-4CB8-8D13-7A4B62E1D7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64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07046-FE29-78A3-390B-75E517139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ysClr val="windowText" lastClr="0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1FA725-C5E7-6A1B-ABB8-F9D8906C9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CD1439-D095-4B11-11DF-BD4C2405D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E61B228-8D2E-4FD5-A750-F076585E193F}" type="datetimeFigureOut">
              <a:rPr lang="ko-KR" altLang="en-US" smtClean="0"/>
              <a:pPr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41072-8620-C97D-F177-52049BA5D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A6285-14E6-24E5-EF3A-DBB19DF8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3D47A8E-9B9B-40BD-8712-21EBD1560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6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297C3-A115-E98C-FD38-B4EDBE94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DAC45E-517F-8C03-A54C-12147A437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D9BA1-2C64-9BA5-AC81-20892B1F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D7077-EE50-BAE2-EA7E-7BE06D07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B0DE5A-E7D6-A0A6-A846-03FEC991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6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A95005-8D35-0304-689B-A2ACBA299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2BC337-C9B4-DFA7-2BDD-5B933862D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B42CE-184A-CDB8-B9BB-7EA2F8BC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BA7125-4B93-6152-BCB5-97081CDE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67F684-6E6A-BF2F-363A-BF27BA46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2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D63D7-1EEA-478B-3853-29EB8989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E340C-9696-A9CE-3865-1059ED894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A6A88-D32C-31C1-C8B2-C1A29D764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DC568-8AA2-DA20-0F36-70B13A18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F2CB2-55F0-3105-9DB3-A67D7C69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38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FA132-270E-0FC2-590F-FE10CDB4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E581D-CD60-5589-1AE5-806F5C79B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D7642-331E-66EE-CDC9-9EB6C1E7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8A96E-A09C-A2C5-5075-3E8B1896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F1DE51-97C8-88B4-8E9C-0CAFB594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3A595-3156-851C-E508-F0FD644E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D5529-B8CB-3644-29C5-29DC85429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FE50C-4F35-0683-6CB5-B26E8E85B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5B2CA5-1D48-D0C0-F590-D2384A05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D57715-4A8D-156A-D4A1-C7356EEB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587863-9544-3205-5DDB-4C21F7A7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24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4B310-1326-780C-C35E-EBB9A0E1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A77A8B-2755-169F-C8B5-565885FFC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6448A6-F17A-9ED0-3A3E-80798948E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B0AAA4-18B3-2190-7B83-3ECB846E1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C61E7-8D3E-6854-12CA-4A80FEF29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2DB9D2-A536-E3AA-902A-0D594DF05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1ADA23-3875-EEA4-36A8-4D77223C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4404BE-34A9-40BE-68B2-154F9E91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42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11837-6502-0F26-DE98-8147F48EA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22B830-3946-08BA-1476-EAD431F0B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45ED3B-B108-FB5E-B4B6-DE3156A7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BE0736-5852-1C49-8DA8-3D379535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72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F7C7-53B6-9F1C-A6A5-5F629110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AC686A-3455-3459-9BF2-FA76A4DD9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B8E3C1-52B5-A30A-6D14-78B7180A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5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333ED-D9D8-9431-12D5-B98F2A73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08867-FF3C-F8A1-8453-C711E48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D4FD67-DA1E-007F-ACE1-94EAB7BB9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6486AF-C573-2506-47F9-525A98B4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4A0803-3981-3F71-9FD8-26B82486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4D6D1-DE65-0951-3CB2-681587F2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7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A5BEE-DC6F-091A-D099-70E55B97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264A56-952E-F95A-17C8-053F91ACE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505B4E-90BF-3D5E-3B95-B0127488A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C9E0A9-8B81-D7E5-63F2-E71003B9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E15BAA-4B57-0B59-F422-F3BE8C7B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6FB33-D1F8-EE08-7A97-D062475A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88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497AF1-32DC-A6E5-20B3-D4E0D310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2C3A31-A132-2AA5-DF28-275822DD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1B6E6-0336-6AC1-F011-43271D5F0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1B228-8D2E-4FD5-A750-F076585E193F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31BD31-F9B6-7E77-187B-B0EB30156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C2713-2B58-E5F7-7E7F-C0EA4BC5D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D47A8E-9B9B-40BD-8712-21EBD156073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A5FB27F-F6AC-204A-ACAE-0F468949690C}"/>
              </a:ext>
            </a:extLst>
          </p:cNvPr>
          <p:cNvSpPr/>
          <p:nvPr userDrawn="1"/>
        </p:nvSpPr>
        <p:spPr>
          <a:xfrm>
            <a:off x="2060575" y="6382847"/>
            <a:ext cx="8070850" cy="51656"/>
          </a:xfrm>
          <a:prstGeom prst="roundRect">
            <a:avLst>
              <a:gd name="adj" fmla="val 50000"/>
            </a:avLst>
          </a:prstGeom>
          <a:solidFill>
            <a:srgbClr val="1BBE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4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BE587-0F48-561B-9CB2-FB298FDE8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9A169"/>
                </a:solidFill>
              </a:rPr>
              <a:t>포유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56E367C2-F2FC-7F31-0020-67EEC248E12A}"/>
              </a:ext>
            </a:extLst>
          </p:cNvPr>
          <p:cNvSpPr/>
          <p:nvPr/>
        </p:nvSpPr>
        <p:spPr>
          <a:xfrm flipH="1">
            <a:off x="5049993" y="3575946"/>
            <a:ext cx="2178709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자라나는새싹이지영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AFA0ABC-DCA1-880A-84AD-C4CC882163FE}"/>
              </a:ext>
            </a:extLst>
          </p:cNvPr>
          <p:cNvSpPr txBox="1">
            <a:spLocks/>
          </p:cNvSpPr>
          <p:nvPr/>
        </p:nvSpPr>
        <p:spPr>
          <a:xfrm>
            <a:off x="3229593" y="5015705"/>
            <a:ext cx="57328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불법 촬영 피해자를 위한 </a:t>
            </a: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챗봇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you</a:t>
            </a:r>
          </a:p>
        </p:txBody>
      </p:sp>
    </p:spTree>
    <p:extLst>
      <p:ext uri="{BB962C8B-B14F-4D97-AF65-F5344CB8AC3E}">
        <p14:creationId xmlns:p14="http://schemas.microsoft.com/office/powerpoint/2010/main" val="41433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네이버, AI 음성기록 서비스 '클로바노트' 출시">
            <a:extLst>
              <a:ext uri="{FF2B5EF4-FFF2-40B4-BE49-F238E27FC236}">
                <a16:creationId xmlns:a16="http://schemas.microsoft.com/office/drawing/2014/main" id="{E84487DB-14E6-77D3-6358-D8C6EACC5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2" y="711200"/>
            <a:ext cx="674504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STT - 1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0B86D-F328-1839-80A3-2D5B26DE1EC9}"/>
              </a:ext>
            </a:extLst>
          </p:cNvPr>
          <p:cNvSpPr txBox="1"/>
          <p:nvPr/>
        </p:nvSpPr>
        <p:spPr>
          <a:xfrm>
            <a:off x="7403582" y="711200"/>
            <a:ext cx="5120640" cy="197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STT</a:t>
            </a:r>
            <a:endParaRPr lang="ko-KR" altLang="en-US" sz="7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A506B9-85E9-D838-AB76-7AD358331A47}"/>
              </a:ext>
            </a:extLst>
          </p:cNvPr>
          <p:cNvSpPr txBox="1"/>
          <p:nvPr/>
        </p:nvSpPr>
        <p:spPr>
          <a:xfrm>
            <a:off x="6692900" y="2167873"/>
            <a:ext cx="5120640" cy="103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Speech To Text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88F8D-6AF7-FBEB-8D28-080A59FE860E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 / 20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8868081-7383-6807-2962-8E0ABD1ADA3C}"/>
              </a:ext>
            </a:extLst>
          </p:cNvPr>
          <p:cNvSpPr txBox="1">
            <a:spLocks/>
          </p:cNvSpPr>
          <p:nvPr/>
        </p:nvSpPr>
        <p:spPr>
          <a:xfrm>
            <a:off x="9178878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STT - 2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A3C806F-EAC1-CA3C-2223-E1E5C2385CA8}"/>
              </a:ext>
            </a:extLst>
          </p:cNvPr>
          <p:cNvSpPr txBox="1">
            <a:spLocks/>
          </p:cNvSpPr>
          <p:nvPr/>
        </p:nvSpPr>
        <p:spPr>
          <a:xfrm>
            <a:off x="-241236" y="5532436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bg1"/>
                </a:solidFill>
              </a:rPr>
              <a:t>서비스 소개 </a:t>
            </a:r>
            <a:r>
              <a:rPr lang="en-US" altLang="ko-KR" sz="2000">
                <a:solidFill>
                  <a:schemeClr val="bg1"/>
                </a:solidFill>
              </a:rPr>
              <a:t>- </a:t>
            </a:r>
            <a:r>
              <a:rPr lang="ko-KR" altLang="en-US" sz="2000">
                <a:solidFill>
                  <a:schemeClr val="bg1"/>
                </a:solidFill>
              </a:rPr>
              <a:t>챗봇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LINE CREATIVE | CLOVA">
            <a:extLst>
              <a:ext uri="{FF2B5EF4-FFF2-40B4-BE49-F238E27FC236}">
                <a16:creationId xmlns:a16="http://schemas.microsoft.com/office/drawing/2014/main" id="{28844A8C-50DE-95CF-E48C-0F562FE3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65" y="3245885"/>
            <a:ext cx="496953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CP : Cloud Speech to Text">
            <a:extLst>
              <a:ext uri="{FF2B5EF4-FFF2-40B4-BE49-F238E27FC236}">
                <a16:creationId xmlns:a16="http://schemas.microsoft.com/office/drawing/2014/main" id="{380112FA-EFD2-C04E-5B74-7D97EA86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035" y="1892137"/>
            <a:ext cx="3138766" cy="164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STT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0B86D-F328-1839-80A3-2D5B26DE1EC9}"/>
              </a:ext>
            </a:extLst>
          </p:cNvPr>
          <p:cNvSpPr txBox="1"/>
          <p:nvPr/>
        </p:nvSpPr>
        <p:spPr>
          <a:xfrm>
            <a:off x="7403582" y="711200"/>
            <a:ext cx="5120640" cy="197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STT</a:t>
            </a:r>
            <a:endParaRPr lang="ko-KR" altLang="en-US" sz="7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A506B9-85E9-D838-AB76-7AD358331A47}"/>
              </a:ext>
            </a:extLst>
          </p:cNvPr>
          <p:cNvSpPr txBox="1"/>
          <p:nvPr/>
        </p:nvSpPr>
        <p:spPr>
          <a:xfrm>
            <a:off x="6692900" y="2167873"/>
            <a:ext cx="5120640" cy="103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Speech To Text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3074" name="Picture 2" descr="OpenAI Whisper와 함께하는 음성 인식">
            <a:extLst>
              <a:ext uri="{FF2B5EF4-FFF2-40B4-BE49-F238E27FC236}">
                <a16:creationId xmlns:a16="http://schemas.microsoft.com/office/drawing/2014/main" id="{CAC661DD-9448-1B6B-B991-AECC7EEA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47" y="240783"/>
            <a:ext cx="3782619" cy="19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BD2DE9E-0C23-DF90-2907-272BD441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23" y="3326583"/>
            <a:ext cx="3680921" cy="10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BA9FA5-19CD-2398-3E01-07F736DB8489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11 / 20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1B45406-C472-3E8D-9483-BF717D5638F3}"/>
              </a:ext>
            </a:extLst>
          </p:cNvPr>
          <p:cNvSpPr txBox="1">
            <a:spLocks/>
          </p:cNvSpPr>
          <p:nvPr/>
        </p:nvSpPr>
        <p:spPr>
          <a:xfrm>
            <a:off x="-16244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STT - 1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9A2F31F-1155-389F-5F2E-A643DE318455}"/>
              </a:ext>
            </a:extLst>
          </p:cNvPr>
          <p:cNvSpPr txBox="1">
            <a:spLocks/>
          </p:cNvSpPr>
          <p:nvPr/>
        </p:nvSpPr>
        <p:spPr>
          <a:xfrm>
            <a:off x="8770001" y="5991960"/>
            <a:ext cx="3891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서비스 소개 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– STT</a:t>
            </a:r>
            <a:endParaRPr lang="ko-KR" altLang="en-US" sz="2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600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4" descr="LINE CREATIVE | CLOVA">
            <a:extLst>
              <a:ext uri="{FF2B5EF4-FFF2-40B4-BE49-F238E27FC236}">
                <a16:creationId xmlns:a16="http://schemas.microsoft.com/office/drawing/2014/main" id="{C6F8FA6A-7708-10D1-76F7-3578AE2DA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4759" r="32066" b="24759"/>
          <a:stretch/>
        </p:blipFill>
        <p:spPr bwMode="auto">
          <a:xfrm>
            <a:off x="955400" y="4174209"/>
            <a:ext cx="1939516" cy="1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16B21D-FFC6-8B46-7697-C0D0D709ABF6}"/>
              </a:ext>
            </a:extLst>
          </p:cNvPr>
          <p:cNvSpPr txBox="1"/>
          <p:nvPr/>
        </p:nvSpPr>
        <p:spPr>
          <a:xfrm>
            <a:off x="1112418" y="5023713"/>
            <a:ext cx="1782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b="1" dirty="0"/>
              <a:t>STT </a:t>
            </a:r>
            <a:endParaRPr lang="ko-KR" altLang="en-US" b="1" dirty="0"/>
          </a:p>
        </p:txBody>
      </p:sp>
      <p:pic>
        <p:nvPicPr>
          <p:cNvPr id="3" name="그래픽 2" descr="무선 마이크 단색으로 채워진">
            <a:extLst>
              <a:ext uri="{FF2B5EF4-FFF2-40B4-BE49-F238E27FC236}">
                <a16:creationId xmlns:a16="http://schemas.microsoft.com/office/drawing/2014/main" id="{7DD079D8-0F8B-49B7-9887-548DAFB55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350" y="1744104"/>
            <a:ext cx="2302634" cy="2302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9ADC57-61DE-85F6-8EB4-84B09677F9EE}"/>
              </a:ext>
            </a:extLst>
          </p:cNvPr>
          <p:cNvSpPr txBox="1"/>
          <p:nvPr/>
        </p:nvSpPr>
        <p:spPr>
          <a:xfrm>
            <a:off x="631158" y="4526142"/>
            <a:ext cx="2745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b="1" dirty="0"/>
              <a:t>CLOVA SPEECH </a:t>
            </a:r>
            <a:endParaRPr lang="ko-KR" altLang="en-US" b="1" dirty="0"/>
          </a:p>
        </p:txBody>
      </p:sp>
      <p:pic>
        <p:nvPicPr>
          <p:cNvPr id="6" name="STT_배속ver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12520B7C-C466-26E8-F05E-2AAA9ACEBA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1393" r="21500"/>
          <a:stretch/>
        </p:blipFill>
        <p:spPr>
          <a:xfrm>
            <a:off x="5000226" y="254000"/>
            <a:ext cx="6083300" cy="599196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C2ECF6B-62E2-B96E-B921-B6523966D6BB}"/>
              </a:ext>
            </a:extLst>
          </p:cNvPr>
          <p:cNvSpPr txBox="1">
            <a:spLocks/>
          </p:cNvSpPr>
          <p:nvPr/>
        </p:nvSpPr>
        <p:spPr>
          <a:xfrm>
            <a:off x="4150126" y="5991960"/>
            <a:ext cx="3891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서비스 소개 </a:t>
            </a:r>
            <a:r>
              <a:rPr lang="en-US" altLang="ko-KR" sz="2000" dirty="0">
                <a:latin typeface="+mj-ea"/>
              </a:rPr>
              <a:t>– STT</a:t>
            </a:r>
            <a:endParaRPr lang="ko-KR" altLang="en-US" sz="2000" dirty="0">
              <a:latin typeface="+mj-ea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6CB8CCC-CA27-D515-BABE-AEE7C7622380}"/>
              </a:ext>
            </a:extLst>
          </p:cNvPr>
          <p:cNvSpPr txBox="1">
            <a:spLocks/>
          </p:cNvSpPr>
          <p:nvPr/>
        </p:nvSpPr>
        <p:spPr>
          <a:xfrm>
            <a:off x="-369840" y="5521284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FFFFFF"/>
                </a:solidFill>
                <a:latin typeface="+mj-ea"/>
              </a:rPr>
              <a:t>STT - 2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9BF6054-4CD0-1662-2EC0-0B0E7906F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326" y="5991960"/>
            <a:ext cx="389175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</a:rPr>
              <a:t>서비스 소개 </a:t>
            </a:r>
            <a:r>
              <a:rPr lang="en-US" altLang="ko-KR" sz="2000" dirty="0">
                <a:solidFill>
                  <a:srgbClr val="FFFFFF"/>
                </a:solidFill>
              </a:rPr>
              <a:t>– </a:t>
            </a:r>
            <a:r>
              <a:rPr lang="ko-KR" altLang="en-US" sz="2000" dirty="0">
                <a:solidFill>
                  <a:srgbClr val="FFFFFF"/>
                </a:solidFill>
              </a:rPr>
              <a:t>정보 제공 페이지</a:t>
            </a:r>
          </a:p>
        </p:txBody>
      </p:sp>
    </p:spTree>
    <p:extLst>
      <p:ext uri="{BB962C8B-B14F-4D97-AF65-F5344CB8AC3E}">
        <p14:creationId xmlns:p14="http://schemas.microsoft.com/office/powerpoint/2010/main" val="169111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126" y="5991960"/>
            <a:ext cx="389175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서비스 소개 </a:t>
            </a:r>
            <a:r>
              <a:rPr lang="en-US" altLang="ko-KR" sz="2000" dirty="0"/>
              <a:t>– </a:t>
            </a:r>
            <a:r>
              <a:rPr lang="ko-KR" altLang="en-US" sz="2000" dirty="0"/>
              <a:t>정보 제공 페이지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C9AA61-A05A-5761-C02F-9AA1A256288A}"/>
              </a:ext>
            </a:extLst>
          </p:cNvPr>
          <p:cNvSpPr txBox="1"/>
          <p:nvPr/>
        </p:nvSpPr>
        <p:spPr>
          <a:xfrm>
            <a:off x="8399584" y="5345629"/>
            <a:ext cx="3337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FFFFFF"/>
                </a:solidFill>
              </a:rPr>
              <a:t>다양한 피해자의 법률 및 고민 상담을 위한 서비스 대상 범위 확대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22451E0-8A72-1C60-ABBC-41E66AC394F0}"/>
              </a:ext>
            </a:extLst>
          </p:cNvPr>
          <p:cNvSpPr/>
          <p:nvPr/>
        </p:nvSpPr>
        <p:spPr>
          <a:xfrm>
            <a:off x="8472009" y="1561037"/>
            <a:ext cx="45719" cy="33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C89294-7ED6-1A27-760C-619769F4EF6E}"/>
              </a:ext>
            </a:extLst>
          </p:cNvPr>
          <p:cNvSpPr/>
          <p:nvPr/>
        </p:nvSpPr>
        <p:spPr>
          <a:xfrm>
            <a:off x="8472010" y="3709859"/>
            <a:ext cx="45719" cy="33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28949-E53D-71FE-3C63-5671983C4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481" y="3440764"/>
            <a:ext cx="5291486" cy="2453688"/>
          </a:xfrm>
          <a:prstGeom prst="roundRect">
            <a:avLst>
              <a:gd name="adj" fmla="val 15206"/>
            </a:avLst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A517EC09-6AAC-2AEA-E35E-4B45015B675B}"/>
              </a:ext>
            </a:extLst>
          </p:cNvPr>
          <p:cNvSpPr/>
          <p:nvPr/>
        </p:nvSpPr>
        <p:spPr>
          <a:xfrm flipH="1">
            <a:off x="1136100" y="2757292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관련 기관 정보 제공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19267B-2A76-5A51-A265-5807B848D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4" r="3889" b="17405"/>
          <a:stretch/>
        </p:blipFill>
        <p:spPr>
          <a:xfrm>
            <a:off x="5358114" y="652942"/>
            <a:ext cx="5100219" cy="2488658"/>
          </a:xfrm>
          <a:prstGeom prst="round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5E6AA1-8588-F3B9-16B4-231AD0DF3BDC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13 / 20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308B9FB-6273-C79F-6220-71378D44AF94}"/>
              </a:ext>
            </a:extLst>
          </p:cNvPr>
          <p:cNvSpPr txBox="1">
            <a:spLocks/>
          </p:cNvSpPr>
          <p:nvPr/>
        </p:nvSpPr>
        <p:spPr>
          <a:xfrm>
            <a:off x="-617442" y="5991959"/>
            <a:ext cx="3891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서비스 소개 </a:t>
            </a:r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– STT</a:t>
            </a:r>
            <a:endParaRPr lang="ko-KR" altLang="en-US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1625FD1-AC26-3DB8-8BEB-5F62383E4A56}"/>
              </a:ext>
            </a:extLst>
          </p:cNvPr>
          <p:cNvSpPr txBox="1">
            <a:spLocks/>
          </p:cNvSpPr>
          <p:nvPr/>
        </p:nvSpPr>
        <p:spPr>
          <a:xfrm>
            <a:off x="8534400" y="5991959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서비스 소개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동영상 찾아보기</a:t>
            </a:r>
          </a:p>
        </p:txBody>
      </p:sp>
    </p:spTree>
    <p:extLst>
      <p:ext uri="{BB962C8B-B14F-4D97-AF65-F5344CB8AC3E}">
        <p14:creationId xmlns:p14="http://schemas.microsoft.com/office/powerpoint/2010/main" val="877208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B4D33A74-9FDD-A156-CE74-187927106A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615" r="21262"/>
          <a:stretch/>
        </p:blipFill>
        <p:spPr>
          <a:xfrm>
            <a:off x="5000226" y="280895"/>
            <a:ext cx="6083300" cy="5990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1" y="5991960"/>
            <a:ext cx="3657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서비스 소개 </a:t>
            </a:r>
            <a:r>
              <a:rPr lang="en-US" altLang="ko-KR" sz="2000" dirty="0"/>
              <a:t>– </a:t>
            </a:r>
            <a:r>
              <a:rPr lang="ko-KR" altLang="en-US" sz="2000" dirty="0"/>
              <a:t>동영상 찾아보기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980679-F9C8-F119-2063-5F90F69B225B}"/>
              </a:ext>
            </a:extLst>
          </p:cNvPr>
          <p:cNvGrpSpPr/>
          <p:nvPr/>
        </p:nvGrpSpPr>
        <p:grpSpPr>
          <a:xfrm>
            <a:off x="1255797" y="2670532"/>
            <a:ext cx="1495740" cy="914400"/>
            <a:chOff x="3379041" y="2658421"/>
            <a:chExt cx="1495740" cy="91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F99D029-9CEC-2B20-0D09-7297F3738E56}"/>
                </a:ext>
              </a:extLst>
            </p:cNvPr>
            <p:cNvSpPr/>
            <p:nvPr/>
          </p:nvSpPr>
          <p:spPr>
            <a:xfrm>
              <a:off x="3379041" y="2658421"/>
              <a:ext cx="1495740" cy="914400"/>
            </a:xfrm>
            <a:prstGeom prst="roundRect">
              <a:avLst/>
            </a:prstGeom>
            <a:solidFill>
              <a:srgbClr val="FE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D895C3F1-14AA-546A-8248-EEB6990D2055}"/>
                </a:ext>
              </a:extLst>
            </p:cNvPr>
            <p:cNvSpPr/>
            <p:nvPr/>
          </p:nvSpPr>
          <p:spPr>
            <a:xfrm rot="5400000">
              <a:off x="4031066" y="2987722"/>
              <a:ext cx="296726" cy="2557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4684FA-658E-39E7-931F-59616CA92E35}"/>
              </a:ext>
            </a:extLst>
          </p:cNvPr>
          <p:cNvSpPr txBox="1"/>
          <p:nvPr/>
        </p:nvSpPr>
        <p:spPr>
          <a:xfrm>
            <a:off x="943477" y="4073754"/>
            <a:ext cx="2120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b="1" dirty="0"/>
              <a:t>도움을 줄 수 있는 </a:t>
            </a:r>
            <a:br>
              <a:rPr lang="en-US" altLang="ko-KR" b="1" dirty="0"/>
            </a:br>
            <a:r>
              <a:rPr lang="ko-KR" altLang="en-US" b="1" dirty="0"/>
              <a:t>영상 제공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DD0DE93-7B30-32C5-0E60-147298355D1F}"/>
              </a:ext>
            </a:extLst>
          </p:cNvPr>
          <p:cNvSpPr txBox="1">
            <a:spLocks/>
          </p:cNvSpPr>
          <p:nvPr/>
        </p:nvSpPr>
        <p:spPr>
          <a:xfrm>
            <a:off x="9235373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bg1"/>
                </a:solidFill>
              </a:rPr>
              <a:t>- 1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05A3F40-08BC-E066-EADF-290449215D22}"/>
              </a:ext>
            </a:extLst>
          </p:cNvPr>
          <p:cNvSpPr txBox="1">
            <a:spLocks/>
          </p:cNvSpPr>
          <p:nvPr/>
        </p:nvSpPr>
        <p:spPr>
          <a:xfrm>
            <a:off x="-45685" y="5991959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서비스 소개 </a:t>
            </a:r>
            <a:r>
              <a:rPr lang="en-US" altLang="ko-KR" sz="2000" dirty="0">
                <a:solidFill>
                  <a:schemeClr val="bg1"/>
                </a:solidFill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</a:rPr>
              <a:t>정보 제공 페이지</a:t>
            </a:r>
          </a:p>
        </p:txBody>
      </p:sp>
    </p:spTree>
    <p:extLst>
      <p:ext uri="{BB962C8B-B14F-4D97-AF65-F5344CB8AC3E}">
        <p14:creationId xmlns:p14="http://schemas.microsoft.com/office/powerpoint/2010/main" val="3235549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B705DE-FC3E-4A18-7214-7F79D4D8A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4" t="98080" r="26233"/>
          <a:stretch/>
        </p:blipFill>
        <p:spPr>
          <a:xfrm>
            <a:off x="2820857" y="5493400"/>
            <a:ext cx="5334000" cy="347898"/>
          </a:xfrm>
          <a:prstGeom prst="roundRect">
            <a:avLst>
              <a:gd name="adj" fmla="val 50000"/>
            </a:avLst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4D4EC86-C34F-A3AE-5909-D62EE7DCC249}"/>
              </a:ext>
            </a:extLst>
          </p:cNvPr>
          <p:cNvSpPr/>
          <p:nvPr/>
        </p:nvSpPr>
        <p:spPr>
          <a:xfrm flipH="1">
            <a:off x="993971" y="719014"/>
            <a:ext cx="3418406" cy="878490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서비스는 익명인가요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상담 내용은 어떻게 관리되나요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5E2270-5215-AC53-081B-66714401B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16" y="2294854"/>
            <a:ext cx="3088582" cy="27925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F39A95-50CC-7955-8599-C3702A2E5823}"/>
              </a:ext>
            </a:extLst>
          </p:cNvPr>
          <p:cNvGrpSpPr/>
          <p:nvPr/>
        </p:nvGrpSpPr>
        <p:grpSpPr>
          <a:xfrm>
            <a:off x="6563339" y="1262128"/>
            <a:ext cx="3733800" cy="3825264"/>
            <a:chOff x="6959600" y="731595"/>
            <a:chExt cx="4826000" cy="49442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E4E3C4-44D4-47EC-0CEE-D39E4B02C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208" t="18318" r="30208"/>
            <a:stretch/>
          </p:blipFill>
          <p:spPr>
            <a:xfrm>
              <a:off x="6959600" y="731595"/>
              <a:ext cx="4826000" cy="494421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577304B-06F8-D380-4CF0-549AAD6A1168}"/>
                </a:ext>
              </a:extLst>
            </p:cNvPr>
            <p:cNvSpPr/>
            <p:nvPr/>
          </p:nvSpPr>
          <p:spPr>
            <a:xfrm>
              <a:off x="7850034" y="5354876"/>
              <a:ext cx="3045132" cy="303713"/>
            </a:xfrm>
            <a:prstGeom prst="rect">
              <a:avLst/>
            </a:prstGeom>
            <a:noFill/>
            <a:ln w="38100">
              <a:solidFill>
                <a:srgbClr val="1BBE8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39DD5-9464-2831-2EE4-5E06C8B179CA}"/>
              </a:ext>
            </a:extLst>
          </p:cNvPr>
          <p:cNvCxnSpPr>
            <a:cxnSpLocks/>
          </p:cNvCxnSpPr>
          <p:nvPr/>
        </p:nvCxnSpPr>
        <p:spPr>
          <a:xfrm>
            <a:off x="4992557" y="3276600"/>
            <a:ext cx="13802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F1CDB24F-FA15-379D-DBE3-66FDAB92BAC3}"/>
              </a:ext>
            </a:extLst>
          </p:cNvPr>
          <p:cNvSpPr/>
          <p:nvPr/>
        </p:nvSpPr>
        <p:spPr>
          <a:xfrm>
            <a:off x="9059821" y="987381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안내 문구 추가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CEFDD-002D-9CAB-CE7E-6BE0E1776A93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15 / 20</a:t>
            </a:r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D0795DD-01AD-AD03-7AE1-70AB8D23B3E8}"/>
              </a:ext>
            </a:extLst>
          </p:cNvPr>
          <p:cNvSpPr txBox="1">
            <a:spLocks/>
          </p:cNvSpPr>
          <p:nvPr/>
        </p:nvSpPr>
        <p:spPr>
          <a:xfrm>
            <a:off x="-114299" y="5493400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bg1"/>
                </a:solidFill>
              </a:rPr>
              <a:t>서비스 소개 </a:t>
            </a:r>
            <a:r>
              <a:rPr lang="en-US" altLang="ko-KR" sz="2000">
                <a:solidFill>
                  <a:schemeClr val="bg1"/>
                </a:solidFill>
              </a:rPr>
              <a:t>– </a:t>
            </a:r>
            <a:r>
              <a:rPr lang="ko-KR" altLang="en-US" sz="2000">
                <a:solidFill>
                  <a:schemeClr val="bg1"/>
                </a:solidFill>
              </a:rPr>
              <a:t>동영상 찾아보기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0D6A146-5979-35CE-4A2C-755B07B4A395}"/>
              </a:ext>
            </a:extLst>
          </p:cNvPr>
          <p:cNvSpPr txBox="1">
            <a:spLocks/>
          </p:cNvSpPr>
          <p:nvPr/>
        </p:nvSpPr>
        <p:spPr>
          <a:xfrm>
            <a:off x="9229243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bg1"/>
                </a:solidFill>
              </a:rPr>
              <a:t>- 2</a:t>
            </a:r>
          </a:p>
        </p:txBody>
      </p:sp>
    </p:spTree>
    <p:extLst>
      <p:ext uri="{BB962C8B-B14F-4D97-AF65-F5344CB8AC3E}">
        <p14:creationId xmlns:p14="http://schemas.microsoft.com/office/powerpoint/2010/main" val="1789994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1FAB16-D11F-6A3B-A5E4-133D49A71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94" y="912928"/>
            <a:ext cx="2721593" cy="4594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B705DE-FC3E-4A18-7214-7F79D4D8A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4" t="98080" r="26233"/>
          <a:stretch/>
        </p:blipFill>
        <p:spPr>
          <a:xfrm>
            <a:off x="5262914" y="2270182"/>
            <a:ext cx="4622800" cy="301510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D0C903A9-2678-B88A-4A83-B7E08C341B13}"/>
              </a:ext>
            </a:extLst>
          </p:cNvPr>
          <p:cNvSpPr/>
          <p:nvPr/>
        </p:nvSpPr>
        <p:spPr>
          <a:xfrm>
            <a:off x="6999381" y="1085040"/>
            <a:ext cx="2928225" cy="752519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채팅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페이지 아래에도 추가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7204E-3B9D-5A24-CC22-907839729A87}"/>
              </a:ext>
            </a:extLst>
          </p:cNvPr>
          <p:cNvSpPr txBox="1"/>
          <p:nvPr/>
        </p:nvSpPr>
        <p:spPr>
          <a:xfrm>
            <a:off x="5156200" y="3543300"/>
            <a:ext cx="4771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＂</a:t>
            </a:r>
            <a:r>
              <a:rPr lang="ko-KR" altLang="en-US" dirty="0">
                <a:solidFill>
                  <a:srgbClr val="19A169"/>
                </a:solidFill>
              </a:rPr>
              <a:t>외부에 유출되지 않는다</a:t>
            </a:r>
            <a:r>
              <a:rPr lang="en-US" altLang="ko-KR" dirty="0"/>
              <a:t>＂</a:t>
            </a:r>
            <a:r>
              <a:rPr lang="ko-KR" altLang="en-US" dirty="0"/>
              <a:t>는 문장은 데이터를 저장하지 않는다는 뜻을 내포하지 않기에 안심하고 익명으로 상담을 할 수 있도록 문구를 수정함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EDC499-85E6-79EF-D400-51231317BE10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16 / 20</a:t>
            </a:r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EEB6AB8-5773-1381-CDC1-D4CD94C87F5D}"/>
              </a:ext>
            </a:extLst>
          </p:cNvPr>
          <p:cNvSpPr txBox="1">
            <a:spLocks/>
          </p:cNvSpPr>
          <p:nvPr/>
        </p:nvSpPr>
        <p:spPr>
          <a:xfrm>
            <a:off x="-144813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bg1"/>
                </a:solidFill>
              </a:rPr>
              <a:t>- 1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59FBB48-42E1-295D-1786-90D0FBDD9B1D}"/>
              </a:ext>
            </a:extLst>
          </p:cNvPr>
          <p:cNvSpPr txBox="1">
            <a:spLocks/>
          </p:cNvSpPr>
          <p:nvPr/>
        </p:nvSpPr>
        <p:spPr>
          <a:xfrm>
            <a:off x="93801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서버 배포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4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서버 배포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0EA2F07-3E01-C80C-BD8F-077EFC2A608B}"/>
              </a:ext>
            </a:extLst>
          </p:cNvPr>
          <p:cNvSpPr/>
          <p:nvPr/>
        </p:nvSpPr>
        <p:spPr>
          <a:xfrm>
            <a:off x="1590882" y="1510216"/>
            <a:ext cx="3463996" cy="34639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40A602-2D40-55AE-F72A-2D4E99516ED8}"/>
              </a:ext>
            </a:extLst>
          </p:cNvPr>
          <p:cNvSpPr/>
          <p:nvPr/>
        </p:nvSpPr>
        <p:spPr>
          <a:xfrm>
            <a:off x="1763292" y="1369442"/>
            <a:ext cx="3463996" cy="3463996"/>
          </a:xfrm>
          <a:prstGeom prst="ellipse">
            <a:avLst/>
          </a:prstGeom>
          <a:noFill/>
          <a:ln>
            <a:solidFill>
              <a:srgbClr val="1BBE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3E15C43-BD47-6E99-7292-A883003DD312}"/>
              </a:ext>
            </a:extLst>
          </p:cNvPr>
          <p:cNvSpPr/>
          <p:nvPr/>
        </p:nvSpPr>
        <p:spPr>
          <a:xfrm>
            <a:off x="6615775" y="1510216"/>
            <a:ext cx="3463996" cy="34639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6C94A87-3DC8-D537-F3B3-8EF51B7D2B9D}"/>
              </a:ext>
            </a:extLst>
          </p:cNvPr>
          <p:cNvSpPr/>
          <p:nvPr/>
        </p:nvSpPr>
        <p:spPr>
          <a:xfrm>
            <a:off x="6788185" y="1369442"/>
            <a:ext cx="3463996" cy="3463996"/>
          </a:xfrm>
          <a:prstGeom prst="ellipse">
            <a:avLst/>
          </a:prstGeom>
          <a:noFill/>
          <a:ln>
            <a:solidFill>
              <a:srgbClr val="1BBE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F7590-5F73-A06B-0159-2207BA139368}"/>
              </a:ext>
            </a:extLst>
          </p:cNvPr>
          <p:cNvSpPr txBox="1"/>
          <p:nvPr/>
        </p:nvSpPr>
        <p:spPr>
          <a:xfrm>
            <a:off x="1590882" y="5009217"/>
            <a:ext cx="329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Front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58F2A-7E93-CCEA-C8B6-028675DACFA5}"/>
              </a:ext>
            </a:extLst>
          </p:cNvPr>
          <p:cNvSpPr txBox="1"/>
          <p:nvPr/>
        </p:nvSpPr>
        <p:spPr>
          <a:xfrm>
            <a:off x="7960353" y="5009217"/>
            <a:ext cx="323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Back</a:t>
            </a:r>
            <a:endParaRPr lang="ko-KR" alt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DCDE9A-AC74-8FF7-C1FA-B46AC6C1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39" y="2770937"/>
            <a:ext cx="2683148" cy="73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EC2">
            <a:extLst>
              <a:ext uri="{FF2B5EF4-FFF2-40B4-BE49-F238E27FC236}">
                <a16:creationId xmlns:a16="http://schemas.microsoft.com/office/drawing/2014/main" id="{9AE225BC-4F60-128D-2D6E-1E426B40C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433" y="2696364"/>
            <a:ext cx="3930122" cy="10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BB3D51-1A45-3665-585B-63B3F0720263}"/>
              </a:ext>
            </a:extLst>
          </p:cNvPr>
          <p:cNvCxnSpPr>
            <a:stCxn id="8" idx="6"/>
          </p:cNvCxnSpPr>
          <p:nvPr/>
        </p:nvCxnSpPr>
        <p:spPr>
          <a:xfrm flipV="1">
            <a:off x="5227288" y="3100482"/>
            <a:ext cx="1560897" cy="9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닫기 윤곽선">
            <a:extLst>
              <a:ext uri="{FF2B5EF4-FFF2-40B4-BE49-F238E27FC236}">
                <a16:creationId xmlns:a16="http://schemas.microsoft.com/office/drawing/2014/main" id="{750B46B0-7563-E212-1A35-8802DC1CE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0536" y="2667600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8DAB47-9B7B-6A4E-92CA-E0222DE0EDB8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17 / 20</a:t>
            </a:r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C1781BA-4415-C1FF-A12F-B9F3B95E3586}"/>
              </a:ext>
            </a:extLst>
          </p:cNvPr>
          <p:cNvSpPr txBox="1">
            <a:spLocks/>
          </p:cNvSpPr>
          <p:nvPr/>
        </p:nvSpPr>
        <p:spPr>
          <a:xfrm>
            <a:off x="64123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보안 관련 안내 문구 </a:t>
            </a:r>
            <a:r>
              <a:rPr lang="en-US" altLang="ko-KR" sz="2000" dirty="0">
                <a:solidFill>
                  <a:schemeClr val="bg1"/>
                </a:solidFill>
              </a:rPr>
              <a:t>- 2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D08BB2E-5BF1-91F3-1B95-FD6E404665AC}"/>
              </a:ext>
            </a:extLst>
          </p:cNvPr>
          <p:cNvSpPr txBox="1">
            <a:spLocks/>
          </p:cNvSpPr>
          <p:nvPr/>
        </p:nvSpPr>
        <p:spPr>
          <a:xfrm>
            <a:off x="8703958" y="5532436"/>
            <a:ext cx="383119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bg1"/>
                </a:solidFill>
              </a:rPr>
              <a:t>기대 효과 및 발전 가능성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1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404" y="5991960"/>
            <a:ext cx="3831194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기대 효과 및 발전 가능성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8D16B0F-0177-3AC3-5DD3-A6DAB5739BCA}"/>
              </a:ext>
            </a:extLst>
          </p:cNvPr>
          <p:cNvSpPr txBox="1">
            <a:spLocks/>
          </p:cNvSpPr>
          <p:nvPr/>
        </p:nvSpPr>
        <p:spPr>
          <a:xfrm>
            <a:off x="5155359" y="2915422"/>
            <a:ext cx="1881282" cy="1027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19A169"/>
                </a:solidFill>
              </a:rPr>
              <a:t>포유</a:t>
            </a: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F5F9577E-1C85-11B9-CF0D-AAAF2619502B}"/>
              </a:ext>
            </a:extLst>
          </p:cNvPr>
          <p:cNvSpPr/>
          <p:nvPr/>
        </p:nvSpPr>
        <p:spPr>
          <a:xfrm>
            <a:off x="6464705" y="4495762"/>
            <a:ext cx="2608613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피해자 극단적 선택 예방</a:t>
            </a: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E7E1E9C2-3B21-B893-49D4-D8899C1A16A4}"/>
              </a:ext>
            </a:extLst>
          </p:cNvPr>
          <p:cNvSpPr/>
          <p:nvPr/>
        </p:nvSpPr>
        <p:spPr>
          <a:xfrm>
            <a:off x="3548583" y="4495762"/>
            <a:ext cx="2138207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피해자의 사회 복귀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6F528A4-B8E7-3E3A-32A2-49C7457D8056}"/>
              </a:ext>
            </a:extLst>
          </p:cNvPr>
          <p:cNvSpPr/>
          <p:nvPr/>
        </p:nvSpPr>
        <p:spPr>
          <a:xfrm>
            <a:off x="5083603" y="5446157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관련 법률 지식 상담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331B5460-5B36-353A-0835-802964C73694}"/>
              </a:ext>
            </a:extLst>
          </p:cNvPr>
          <p:cNvSpPr/>
          <p:nvPr/>
        </p:nvSpPr>
        <p:spPr>
          <a:xfrm>
            <a:off x="2398194" y="5442466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위로의 메시지 전달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C1973435-A3DB-A939-A349-FA8562939D3C}"/>
              </a:ext>
            </a:extLst>
          </p:cNvPr>
          <p:cNvSpPr/>
          <p:nvPr/>
        </p:nvSpPr>
        <p:spPr>
          <a:xfrm>
            <a:off x="7769012" y="5442466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F2F2F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관련 기관 정보 제공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3CE30B5-450A-3277-6DD4-A02DA8A2F3E7}"/>
              </a:ext>
            </a:extLst>
          </p:cNvPr>
          <p:cNvSpPr/>
          <p:nvPr/>
        </p:nvSpPr>
        <p:spPr>
          <a:xfrm>
            <a:off x="7205036" y="1165028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상담 대상 확대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2F839D0-BBE0-26AA-9B11-58F7C9AA3706}"/>
              </a:ext>
            </a:extLst>
          </p:cNvPr>
          <p:cNvSpPr/>
          <p:nvPr/>
        </p:nvSpPr>
        <p:spPr>
          <a:xfrm flipH="1">
            <a:off x="2702539" y="2135000"/>
            <a:ext cx="2138208" cy="549494"/>
          </a:xfrm>
          <a:prstGeom prst="wedgeRoundRectCallout">
            <a:avLst>
              <a:gd name="adj1" fmla="val 55856"/>
              <a:gd name="adj2" fmla="val -36479"/>
              <a:gd name="adj3" fmla="val 16667"/>
            </a:avLst>
          </a:prstGeom>
          <a:solidFill>
            <a:srgbClr val="1BBE8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답변의 질 향상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ED97B-0A82-F981-954B-32CC46511896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18 / 20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6B18516-4E8C-D9A5-1DCC-EF4AC8B329C9}"/>
              </a:ext>
            </a:extLst>
          </p:cNvPr>
          <p:cNvSpPr txBox="1">
            <a:spLocks/>
          </p:cNvSpPr>
          <p:nvPr/>
        </p:nvSpPr>
        <p:spPr>
          <a:xfrm>
            <a:off x="-52813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서버 배포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8E5314B-2FF7-2316-5330-D4C1C9EE5357}"/>
              </a:ext>
            </a:extLst>
          </p:cNvPr>
          <p:cNvSpPr txBox="1">
            <a:spLocks/>
          </p:cNvSpPr>
          <p:nvPr/>
        </p:nvSpPr>
        <p:spPr>
          <a:xfrm>
            <a:off x="9086018" y="5991960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solidFill>
                  <a:schemeClr val="bg1"/>
                </a:solidFill>
              </a:rPr>
              <a:t>자라나는새싹이지영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0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" grpId="0" build="allAtOnce" animBg="1"/>
      <p:bldP spid="5" grpId="0" build="allAtOnce" animBg="1"/>
      <p:bldP spid="6" grpId="0" build="allAtOnce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7" y="5991960"/>
            <a:ext cx="295662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 err="1"/>
              <a:t>자라나는새싹이지영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D5470-F0C0-3169-4029-5E02E7E90662}"/>
              </a:ext>
            </a:extLst>
          </p:cNvPr>
          <p:cNvSpPr txBox="1"/>
          <p:nvPr/>
        </p:nvSpPr>
        <p:spPr>
          <a:xfrm>
            <a:off x="4015913" y="2423468"/>
            <a:ext cx="4160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1BBE84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Q&amp;A</a:t>
            </a:r>
            <a:endParaRPr lang="ko-KR" altLang="en-US" sz="6600" b="1" dirty="0">
              <a:solidFill>
                <a:srgbClr val="1BBE84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036E5F-EB4D-2B39-058A-FCA13CFE6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38"/>
          <a:stretch/>
        </p:blipFill>
        <p:spPr>
          <a:xfrm>
            <a:off x="4822764" y="5402942"/>
            <a:ext cx="275155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2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CONTENT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77FE94-1A1D-54B2-EAEF-3813E3E42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/>
          <a:stretch/>
        </p:blipFill>
        <p:spPr>
          <a:xfrm>
            <a:off x="3670855" y="5501519"/>
            <a:ext cx="5062950" cy="857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A50EE-4E6E-F212-303C-7FC534FD6E39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 / 20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5B88F-46E3-28AA-040D-632F3D6ED38B}"/>
              </a:ext>
            </a:extLst>
          </p:cNvPr>
          <p:cNvSpPr txBox="1"/>
          <p:nvPr/>
        </p:nvSpPr>
        <p:spPr>
          <a:xfrm>
            <a:off x="1783114" y="129671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개발 동기</a:t>
            </a:r>
            <a:endParaRPr lang="en-US" altLang="ko-KR" sz="2000" dirty="0"/>
          </a:p>
          <a:p>
            <a:r>
              <a:rPr lang="ko-KR" altLang="en-US" sz="2000" dirty="0"/>
              <a:t>활용 데이터 및 스택</a:t>
            </a: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05BF8-7F94-2AF2-68F4-BE2EAEC6EDBD}"/>
              </a:ext>
            </a:extLst>
          </p:cNvPr>
          <p:cNvSpPr txBox="1"/>
          <p:nvPr/>
        </p:nvSpPr>
        <p:spPr>
          <a:xfrm>
            <a:off x="1783114" y="248870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Prompt</a:t>
            </a:r>
            <a:r>
              <a:rPr lang="ko-KR" altLang="en-US" sz="2000" dirty="0"/>
              <a:t> </a:t>
            </a:r>
            <a:r>
              <a:rPr lang="en-US" altLang="ko-KR" sz="2000" dirty="0"/>
              <a:t>Engineering</a:t>
            </a:r>
          </a:p>
          <a:p>
            <a:r>
              <a:rPr lang="en-US" altLang="ko-KR" sz="2000" dirty="0"/>
              <a:t>Fine – tuning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53505-A63B-3976-0740-4B1724D95DCD}"/>
              </a:ext>
            </a:extLst>
          </p:cNvPr>
          <p:cNvSpPr txBox="1"/>
          <p:nvPr/>
        </p:nvSpPr>
        <p:spPr>
          <a:xfrm>
            <a:off x="1783114" y="32147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19A169"/>
                </a:solidFill>
              </a:rPr>
              <a:t>서비스 소개 </a:t>
            </a:r>
            <a:r>
              <a:rPr lang="en-US" altLang="ko-KR" sz="2000" dirty="0">
                <a:solidFill>
                  <a:srgbClr val="19A169"/>
                </a:solidFill>
              </a:rPr>
              <a:t>– </a:t>
            </a:r>
            <a:r>
              <a:rPr lang="ko-KR" altLang="en-US" sz="2000" dirty="0" err="1">
                <a:solidFill>
                  <a:srgbClr val="19A169"/>
                </a:solidFill>
              </a:rPr>
              <a:t>챗봇</a:t>
            </a:r>
            <a:endParaRPr lang="en-US" altLang="ko-KR" sz="2000" dirty="0">
              <a:solidFill>
                <a:srgbClr val="19A16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9AB310-7B45-C179-49BE-EDCBB548E0CA}"/>
              </a:ext>
            </a:extLst>
          </p:cNvPr>
          <p:cNvSpPr txBox="1"/>
          <p:nvPr/>
        </p:nvSpPr>
        <p:spPr>
          <a:xfrm>
            <a:off x="1783114" y="384781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STT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BA7582-42EB-208E-AAD9-924BC48B45E2}"/>
              </a:ext>
            </a:extLst>
          </p:cNvPr>
          <p:cNvSpPr txBox="1"/>
          <p:nvPr/>
        </p:nvSpPr>
        <p:spPr>
          <a:xfrm>
            <a:off x="1783114" y="42935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19A169"/>
                </a:solidFill>
              </a:rPr>
              <a:t>서비스 소개 </a:t>
            </a:r>
            <a:r>
              <a:rPr lang="en-US" altLang="ko-KR" sz="2000" dirty="0">
                <a:solidFill>
                  <a:srgbClr val="19A169"/>
                </a:solidFill>
              </a:rPr>
              <a:t>– STT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38498C-AB1A-3699-694D-F9902513C049}"/>
              </a:ext>
            </a:extLst>
          </p:cNvPr>
          <p:cNvSpPr txBox="1"/>
          <p:nvPr/>
        </p:nvSpPr>
        <p:spPr>
          <a:xfrm>
            <a:off x="6890986" y="1310390"/>
            <a:ext cx="3726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19A169"/>
                </a:solidFill>
              </a:rPr>
              <a:t>서비스 소개 </a:t>
            </a:r>
            <a:r>
              <a:rPr lang="en-US" altLang="ko-KR" sz="2000" dirty="0">
                <a:solidFill>
                  <a:srgbClr val="19A169"/>
                </a:solidFill>
              </a:rPr>
              <a:t>– </a:t>
            </a:r>
            <a:r>
              <a:rPr lang="ko-KR" altLang="en-US" sz="2000" dirty="0">
                <a:solidFill>
                  <a:srgbClr val="19A169"/>
                </a:solidFill>
              </a:rPr>
              <a:t>정보 제공 페이지</a:t>
            </a:r>
            <a:endParaRPr lang="en-US" altLang="ko-KR" sz="2000" dirty="0">
              <a:solidFill>
                <a:srgbClr val="19A169"/>
              </a:solidFill>
            </a:endParaRPr>
          </a:p>
          <a:p>
            <a:r>
              <a:rPr lang="ko-KR" altLang="en-US" sz="2000" dirty="0">
                <a:solidFill>
                  <a:srgbClr val="19A169"/>
                </a:solidFill>
              </a:rPr>
              <a:t>서비스 소개 </a:t>
            </a:r>
            <a:r>
              <a:rPr lang="en-US" altLang="ko-KR" sz="2000" dirty="0">
                <a:solidFill>
                  <a:srgbClr val="19A169"/>
                </a:solidFill>
              </a:rPr>
              <a:t>– </a:t>
            </a:r>
            <a:r>
              <a:rPr lang="ko-KR" altLang="en-US" sz="2000" dirty="0">
                <a:solidFill>
                  <a:srgbClr val="19A169"/>
                </a:solidFill>
              </a:rPr>
              <a:t>동영상 찾아보기</a:t>
            </a:r>
            <a:endParaRPr lang="en-US" altLang="ko-KR" sz="2000" dirty="0">
              <a:solidFill>
                <a:srgbClr val="19A169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8035B0-8141-D014-2C16-D61C13FCBE4D}"/>
              </a:ext>
            </a:extLst>
          </p:cNvPr>
          <p:cNvSpPr txBox="1"/>
          <p:nvPr/>
        </p:nvSpPr>
        <p:spPr>
          <a:xfrm>
            <a:off x="6890986" y="2521929"/>
            <a:ext cx="274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보안 관련 안내 문구</a:t>
            </a:r>
            <a:endParaRPr lang="en-US" altLang="ko-KR" sz="2000" dirty="0"/>
          </a:p>
          <a:p>
            <a:r>
              <a:rPr lang="ko-KR" altLang="en-US" sz="2000" dirty="0"/>
              <a:t>서버 배포</a:t>
            </a:r>
            <a:endParaRPr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CAC526-B244-8DA6-498B-EE1139816FE4}"/>
              </a:ext>
            </a:extLst>
          </p:cNvPr>
          <p:cNvSpPr txBox="1"/>
          <p:nvPr/>
        </p:nvSpPr>
        <p:spPr>
          <a:xfrm>
            <a:off x="6890986" y="3870017"/>
            <a:ext cx="3357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기대효과 및 발전 가능성</a:t>
            </a:r>
            <a:endParaRPr lang="en-US" altLang="ko-KR" sz="2000" dirty="0"/>
          </a:p>
          <a:p>
            <a:r>
              <a:rPr lang="en-US" altLang="ko-KR" sz="2000" dirty="0"/>
              <a:t>Q&amp;A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386A02-3800-0B42-9C90-E59535C5B2CC}"/>
              </a:ext>
            </a:extLst>
          </p:cNvPr>
          <p:cNvSpPr txBox="1"/>
          <p:nvPr/>
        </p:nvSpPr>
        <p:spPr>
          <a:xfrm>
            <a:off x="895350" y="1235160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01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A8A7F3-F58F-446E-E24D-3585F21B7F59}"/>
              </a:ext>
            </a:extLst>
          </p:cNvPr>
          <p:cNvSpPr txBox="1"/>
          <p:nvPr/>
        </p:nvSpPr>
        <p:spPr>
          <a:xfrm>
            <a:off x="895350" y="2433982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02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A57A74-0007-C8AA-CBE5-2C6BFBA023D9}"/>
              </a:ext>
            </a:extLst>
          </p:cNvPr>
          <p:cNvSpPr txBox="1"/>
          <p:nvPr/>
        </p:nvSpPr>
        <p:spPr>
          <a:xfrm>
            <a:off x="895350" y="3746906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03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74B7D8-244E-F624-7B06-D7258A0F798F}"/>
              </a:ext>
            </a:extLst>
          </p:cNvPr>
          <p:cNvSpPr txBox="1"/>
          <p:nvPr/>
        </p:nvSpPr>
        <p:spPr>
          <a:xfrm>
            <a:off x="5924550" y="1233147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04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341B8B9-327D-4075-68A2-E7B849088441}"/>
              </a:ext>
            </a:extLst>
          </p:cNvPr>
          <p:cNvSpPr txBox="1"/>
          <p:nvPr/>
        </p:nvSpPr>
        <p:spPr>
          <a:xfrm>
            <a:off x="5924550" y="2424597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05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72B97ED-DE5B-421F-D8DE-28ADFB3BF9BB}"/>
              </a:ext>
            </a:extLst>
          </p:cNvPr>
          <p:cNvSpPr txBox="1"/>
          <p:nvPr/>
        </p:nvSpPr>
        <p:spPr>
          <a:xfrm>
            <a:off x="5924550" y="3746574"/>
            <a:ext cx="135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19A169"/>
                </a:solidFill>
              </a:rPr>
              <a:t>06</a:t>
            </a:r>
            <a:endParaRPr lang="ko-KR" altLang="en-US" sz="4800" b="1" dirty="0">
              <a:solidFill>
                <a:srgbClr val="19A169"/>
              </a:solidFill>
            </a:endParaRP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64CF0B3E-27B8-CFF9-36A4-58A7C36A2E53}"/>
              </a:ext>
            </a:extLst>
          </p:cNvPr>
          <p:cNvSpPr txBox="1">
            <a:spLocks/>
          </p:cNvSpPr>
          <p:nvPr/>
        </p:nvSpPr>
        <p:spPr>
          <a:xfrm>
            <a:off x="0" y="5501519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FFFFFF"/>
                </a:solidFill>
              </a:rPr>
              <a:t>For you</a:t>
            </a: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DF876D53-1CDD-F073-0760-D1F377BEF64B}"/>
              </a:ext>
            </a:extLst>
          </p:cNvPr>
          <p:cNvSpPr txBox="1">
            <a:spLocks/>
          </p:cNvSpPr>
          <p:nvPr/>
        </p:nvSpPr>
        <p:spPr>
          <a:xfrm>
            <a:off x="9138886" y="5532436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rgbClr val="FFFFFF"/>
                </a:solidFill>
              </a:rPr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345961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7" y="5991960"/>
            <a:ext cx="295662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 err="1"/>
              <a:t>자라나는새싹이지영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D5470-F0C0-3169-4029-5E02E7E90662}"/>
              </a:ext>
            </a:extLst>
          </p:cNvPr>
          <p:cNvSpPr txBox="1"/>
          <p:nvPr/>
        </p:nvSpPr>
        <p:spPr>
          <a:xfrm>
            <a:off x="2819399" y="2423468"/>
            <a:ext cx="65532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1BBE84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Thank you</a:t>
            </a:r>
            <a:endParaRPr lang="ko-KR" altLang="en-US" sz="6600" b="1" dirty="0">
              <a:solidFill>
                <a:srgbClr val="1BBE84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20E02F7-9A70-2150-5030-A8B706100FFA}"/>
              </a:ext>
            </a:extLst>
          </p:cNvPr>
          <p:cNvSpPr txBox="1">
            <a:spLocks/>
          </p:cNvSpPr>
          <p:nvPr/>
        </p:nvSpPr>
        <p:spPr>
          <a:xfrm>
            <a:off x="3787930" y="5418286"/>
            <a:ext cx="46161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조윤정 </a:t>
            </a:r>
            <a:r>
              <a:rPr lang="ko-KR" altLang="en-US" sz="2000" dirty="0" err="1"/>
              <a:t>조예림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현희섭</a:t>
            </a:r>
            <a:r>
              <a:rPr lang="ko-KR" altLang="en-US" sz="2000" dirty="0"/>
              <a:t> 강지영</a:t>
            </a:r>
          </a:p>
        </p:txBody>
      </p:sp>
    </p:spTree>
    <p:extLst>
      <p:ext uri="{BB962C8B-B14F-4D97-AF65-F5344CB8AC3E}">
        <p14:creationId xmlns:p14="http://schemas.microsoft.com/office/powerpoint/2010/main" val="309540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7096C7-BE69-A702-B954-78DFE3D7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01548" cy="70294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E62F331-8806-F180-C005-AB05BF4FCC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51247">
            <a:off x="6194657" y="418830"/>
            <a:ext cx="6167926" cy="2522973"/>
          </a:xfrm>
          <a:prstGeom prst="roundRect">
            <a:avLst/>
          </a:prstGeom>
          <a:effectLst>
            <a:softEdge rad="635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3B6AC6-4B3A-ADE5-ADD6-5A4111E508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951775">
            <a:off x="7958124" y="4125492"/>
            <a:ext cx="7184606" cy="2578260"/>
          </a:xfrm>
          <a:prstGeom prst="roundRect">
            <a:avLst/>
          </a:prstGeom>
          <a:effectLst>
            <a:softEdge rad="63500"/>
          </a:effectLst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6116393A-E163-977E-6E02-1FA2BD514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1FFCCA1-75D1-96A0-0C0E-A32DD3BD14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b="24499"/>
          <a:stretch/>
        </p:blipFill>
        <p:spPr>
          <a:xfrm rot="20247497">
            <a:off x="-2200623" y="1423933"/>
            <a:ext cx="7752316" cy="2917773"/>
          </a:xfrm>
          <a:prstGeom prst="roundRect">
            <a:avLst/>
          </a:prstGeom>
          <a:effectLst>
            <a:softEdge rad="63500"/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AFA37C-E98A-0C1E-ED3D-4F22E64B6C5C}"/>
              </a:ext>
            </a:extLst>
          </p:cNvPr>
          <p:cNvSpPr/>
          <p:nvPr/>
        </p:nvSpPr>
        <p:spPr>
          <a:xfrm>
            <a:off x="0" y="-29323"/>
            <a:ext cx="12192000" cy="691664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F5B4C3E-8180-ED41-A00F-9F16F8B7DAC0}"/>
              </a:ext>
            </a:extLst>
          </p:cNvPr>
          <p:cNvSpPr/>
          <p:nvPr/>
        </p:nvSpPr>
        <p:spPr>
          <a:xfrm>
            <a:off x="2060575" y="6382847"/>
            <a:ext cx="8070850" cy="51656"/>
          </a:xfrm>
          <a:prstGeom prst="roundRect">
            <a:avLst>
              <a:gd name="adj" fmla="val 50000"/>
            </a:avLst>
          </a:prstGeom>
          <a:solidFill>
            <a:srgbClr val="19A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BBE84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7" y="6001068"/>
            <a:ext cx="295662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</a:rPr>
              <a:t>개발 동기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FED09-3F68-67DD-47A2-B3ECB5FFC92C}"/>
              </a:ext>
            </a:extLst>
          </p:cNvPr>
          <p:cNvSpPr txBox="1"/>
          <p:nvPr/>
        </p:nvSpPr>
        <p:spPr>
          <a:xfrm>
            <a:off x="3957415" y="1616914"/>
            <a:ext cx="73998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dirty="0"/>
              <a:t>누구에게도</a:t>
            </a:r>
            <a:endParaRPr lang="en-US" altLang="ko-KR" sz="6600" dirty="0"/>
          </a:p>
          <a:p>
            <a:pPr algn="r"/>
            <a:r>
              <a:rPr lang="ko-KR" altLang="en-US" sz="6600" dirty="0"/>
              <a:t> 말하지 </a:t>
            </a:r>
            <a:endParaRPr lang="en-US" altLang="ko-KR" sz="6600" dirty="0"/>
          </a:p>
          <a:p>
            <a:pPr algn="r"/>
            <a:r>
              <a:rPr lang="ko-KR" altLang="en-US" sz="6600" dirty="0"/>
              <a:t>못했던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3DFF5-CFAC-60D8-8134-CC4DD65861FC}"/>
              </a:ext>
            </a:extLst>
          </p:cNvPr>
          <p:cNvSpPr txBox="1"/>
          <p:nvPr/>
        </p:nvSpPr>
        <p:spPr>
          <a:xfrm>
            <a:off x="4080222" y="1567472"/>
            <a:ext cx="73998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</a:rPr>
              <a:t>누구에게도 </a:t>
            </a:r>
            <a:endParaRPr lang="en-US" altLang="ko-KR" sz="66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ko-KR" altLang="en-US" sz="6600" dirty="0">
                <a:solidFill>
                  <a:srgbClr val="1BBE84"/>
                </a:solidFill>
              </a:rPr>
              <a:t>말하지</a:t>
            </a:r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ko-KR" sz="66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</a:rPr>
              <a:t>못했던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02701-2581-CDAA-0DEB-14C8D0EBA511}"/>
              </a:ext>
            </a:extLst>
          </p:cNvPr>
          <p:cNvSpPr txBox="1"/>
          <p:nvPr/>
        </p:nvSpPr>
        <p:spPr>
          <a:xfrm>
            <a:off x="2060575" y="3792162"/>
            <a:ext cx="4405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디지털 성범죄 피해자는 피해 사실을 알리기 어려워 혼자 고민하다 안 좋은 결말을 맞는 경우가 많다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피해자가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챗봇에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피해 사실을 털어놓고 법률 및 정신적 상담을 받아 다시 일어설 수 있기를 바라는 마음에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dirty="0">
                <a:solidFill>
                  <a:srgbClr val="1BBE84"/>
                </a:solidFill>
              </a:rPr>
              <a:t>포유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’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개발하였다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BCDA9CC-41A6-39C5-4CA1-38C729AED30E}"/>
              </a:ext>
            </a:extLst>
          </p:cNvPr>
          <p:cNvSpPr txBox="1">
            <a:spLocks/>
          </p:cNvSpPr>
          <p:nvPr/>
        </p:nvSpPr>
        <p:spPr>
          <a:xfrm>
            <a:off x="1091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B8F1E9B-3F8E-F5EE-6D00-B3473E90331A}"/>
              </a:ext>
            </a:extLst>
          </p:cNvPr>
          <p:cNvSpPr txBox="1">
            <a:spLocks/>
          </p:cNvSpPr>
          <p:nvPr/>
        </p:nvSpPr>
        <p:spPr>
          <a:xfrm>
            <a:off x="9376183" y="5969550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활용 데이터 및 스택</a:t>
            </a:r>
          </a:p>
        </p:txBody>
      </p:sp>
    </p:spTree>
    <p:extLst>
      <p:ext uri="{BB962C8B-B14F-4D97-AF65-F5344CB8AC3E}">
        <p14:creationId xmlns:p14="http://schemas.microsoft.com/office/powerpoint/2010/main" val="24843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7" y="5991960"/>
            <a:ext cx="295662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활용 데이터 및 스택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746D6AC-1418-629E-0F65-DFF08B7D6A9C}"/>
              </a:ext>
            </a:extLst>
          </p:cNvPr>
          <p:cNvGrpSpPr/>
          <p:nvPr/>
        </p:nvGrpSpPr>
        <p:grpSpPr>
          <a:xfrm>
            <a:off x="582134" y="933739"/>
            <a:ext cx="5348243" cy="3381409"/>
            <a:chOff x="891052" y="758808"/>
            <a:chExt cx="5348243" cy="33814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5C7A13-426C-6FD0-90A8-6432627A4456}"/>
                </a:ext>
              </a:extLst>
            </p:cNvPr>
            <p:cNvSpPr txBox="1"/>
            <p:nvPr/>
          </p:nvSpPr>
          <p:spPr>
            <a:xfrm>
              <a:off x="907896" y="2723978"/>
              <a:ext cx="512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정보통신망 이용촉진 및 정보보호 등에 관한 법률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B6EA67-B414-A8CC-7FC5-914DAE049E1B}"/>
                </a:ext>
              </a:extLst>
            </p:cNvPr>
            <p:cNvSpPr txBox="1"/>
            <p:nvPr/>
          </p:nvSpPr>
          <p:spPr>
            <a:xfrm>
              <a:off x="907896" y="2170499"/>
              <a:ext cx="512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성폭력방지 및 피해자보호 등에 관한 법률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0FC43A-723E-C188-AE75-58BDE8206412}"/>
                </a:ext>
              </a:extLst>
            </p:cNvPr>
            <p:cNvSpPr txBox="1"/>
            <p:nvPr/>
          </p:nvSpPr>
          <p:spPr>
            <a:xfrm>
              <a:off x="907896" y="1617020"/>
              <a:ext cx="512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성폭력범죄의 처벌 등에 관한 특례법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C398A6A-A18D-3382-FFD0-FDBF4EE3E2A4}"/>
                </a:ext>
              </a:extLst>
            </p:cNvPr>
            <p:cNvCxnSpPr>
              <a:cxnSpLocks/>
            </p:cNvCxnSpPr>
            <p:nvPr/>
          </p:nvCxnSpPr>
          <p:spPr>
            <a:xfrm>
              <a:off x="891052" y="2109234"/>
              <a:ext cx="495059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16B9C2-2880-FE51-DDA5-1C17915F93C1}"/>
                </a:ext>
              </a:extLst>
            </p:cNvPr>
            <p:cNvSpPr txBox="1"/>
            <p:nvPr/>
          </p:nvSpPr>
          <p:spPr>
            <a:xfrm>
              <a:off x="907896" y="3277458"/>
              <a:ext cx="512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법제처 판례 본문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9E41E0A-48E7-8CC3-42E3-5A36C4A58549}"/>
                </a:ext>
              </a:extLst>
            </p:cNvPr>
            <p:cNvCxnSpPr>
              <a:cxnSpLocks/>
            </p:cNvCxnSpPr>
            <p:nvPr/>
          </p:nvCxnSpPr>
          <p:spPr>
            <a:xfrm>
              <a:off x="891052" y="1539834"/>
              <a:ext cx="495059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1DA2A73-933E-6E6D-F66F-09D49A55D4AD}"/>
                </a:ext>
              </a:extLst>
            </p:cNvPr>
            <p:cNvCxnSpPr>
              <a:cxnSpLocks/>
            </p:cNvCxnSpPr>
            <p:nvPr/>
          </p:nvCxnSpPr>
          <p:spPr>
            <a:xfrm>
              <a:off x="891052" y="2678634"/>
              <a:ext cx="495059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AD7AB03-4173-A784-42C4-7D679E9A4436}"/>
                </a:ext>
              </a:extLst>
            </p:cNvPr>
            <p:cNvCxnSpPr>
              <a:cxnSpLocks/>
            </p:cNvCxnSpPr>
            <p:nvPr/>
          </p:nvCxnSpPr>
          <p:spPr>
            <a:xfrm>
              <a:off x="891052" y="3248033"/>
              <a:ext cx="495059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5B394F-6148-5C2D-5BF8-0535F2D3E22F}"/>
                </a:ext>
              </a:extLst>
            </p:cNvPr>
            <p:cNvSpPr txBox="1"/>
            <p:nvPr/>
          </p:nvSpPr>
          <p:spPr>
            <a:xfrm>
              <a:off x="1541825" y="758808"/>
              <a:ext cx="38527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2800" b="1" dirty="0">
                  <a:solidFill>
                    <a:srgbClr val="1BBE84"/>
                  </a:solidFill>
                </a:rPr>
                <a:t>공공데이터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995153-9D88-874C-89F7-D9576ADAB332}"/>
                </a:ext>
              </a:extLst>
            </p:cNvPr>
            <p:cNvSpPr txBox="1"/>
            <p:nvPr/>
          </p:nvSpPr>
          <p:spPr>
            <a:xfrm>
              <a:off x="3366349" y="3770885"/>
              <a:ext cx="287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출처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: &lt;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국가법령정보센터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&gt;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FAB66C-1353-618A-5E09-87FAA34AC806}"/>
              </a:ext>
            </a:extLst>
          </p:cNvPr>
          <p:cNvGrpSpPr/>
          <p:nvPr/>
        </p:nvGrpSpPr>
        <p:grpSpPr>
          <a:xfrm>
            <a:off x="6659077" y="933739"/>
            <a:ext cx="5137484" cy="3381409"/>
            <a:chOff x="6195352" y="1763365"/>
            <a:chExt cx="5137484" cy="338140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7DCC589-0A71-23FB-A5B0-A89DA629A8F6}"/>
                </a:ext>
              </a:extLst>
            </p:cNvPr>
            <p:cNvGrpSpPr/>
            <p:nvPr/>
          </p:nvGrpSpPr>
          <p:grpSpPr>
            <a:xfrm>
              <a:off x="6195352" y="1763365"/>
              <a:ext cx="5137484" cy="1781023"/>
              <a:chOff x="907896" y="3843645"/>
              <a:chExt cx="5137484" cy="178102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94CF92-63F1-6CBF-9FD4-B9681370A862}"/>
                  </a:ext>
                </a:extLst>
              </p:cNvPr>
              <p:cNvSpPr txBox="1"/>
              <p:nvPr/>
            </p:nvSpPr>
            <p:spPr>
              <a:xfrm>
                <a:off x="924740" y="5255336"/>
                <a:ext cx="512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디지털 성범죄 관련 사례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28CB84-D244-08E7-9F99-9F7878F70599}"/>
                  </a:ext>
                </a:extLst>
              </p:cNvPr>
              <p:cNvSpPr txBox="1"/>
              <p:nvPr/>
            </p:nvSpPr>
            <p:spPr>
              <a:xfrm>
                <a:off x="924740" y="4701857"/>
                <a:ext cx="512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디지털 성범죄 피해자를 위한 위로의 말</a:t>
                </a: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02A3240F-BC89-5EE8-C78F-281B1F53B4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96" y="5194071"/>
                <a:ext cx="495059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63FB6E8D-5F29-A5CB-1A25-DE3F001C4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7896" y="4624671"/>
                <a:ext cx="495059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256B16-B3FD-A2A4-D9EB-664627DBDEBE}"/>
                  </a:ext>
                </a:extLst>
              </p:cNvPr>
              <p:cNvSpPr txBox="1"/>
              <p:nvPr/>
            </p:nvSpPr>
            <p:spPr>
              <a:xfrm>
                <a:off x="1558669" y="3843645"/>
                <a:ext cx="38527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ko-KR" altLang="en-US" sz="2800" b="1" dirty="0">
                    <a:solidFill>
                      <a:srgbClr val="1BBE84"/>
                    </a:solidFill>
                  </a:rPr>
                  <a:t>자체데이터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748A8F3-5C81-83FB-041A-A65C40B5548B}"/>
                </a:ext>
              </a:extLst>
            </p:cNvPr>
            <p:cNvSpPr txBox="1"/>
            <p:nvPr/>
          </p:nvSpPr>
          <p:spPr>
            <a:xfrm>
              <a:off x="8134979" y="4775442"/>
              <a:ext cx="3197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출처 </a:t>
              </a:r>
              <a:r>
                <a:rPr lang="en-US" altLang="ko-KR" dirty="0"/>
                <a:t>: &lt;</a:t>
              </a:r>
              <a:r>
                <a:rPr lang="ko-KR" altLang="en-US" dirty="0" err="1"/>
                <a:t>디지털성범죄지원센터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CC3DA00-10A0-E0AB-6E6E-5C038B8BA11D}"/>
              </a:ext>
            </a:extLst>
          </p:cNvPr>
          <p:cNvSpPr txBox="1"/>
          <p:nvPr/>
        </p:nvSpPr>
        <p:spPr>
          <a:xfrm>
            <a:off x="2882479" y="5440778"/>
            <a:ext cx="2717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html, </a:t>
            </a:r>
            <a:r>
              <a:rPr lang="en-US" altLang="ko-KR" sz="2000" b="1" dirty="0" err="1"/>
              <a:t>css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javascript</a:t>
            </a:r>
            <a:endParaRPr lang="en-US" altLang="ko-KR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935B54-8108-5615-2F49-211C0182E482}"/>
              </a:ext>
            </a:extLst>
          </p:cNvPr>
          <p:cNvSpPr txBox="1"/>
          <p:nvPr/>
        </p:nvSpPr>
        <p:spPr>
          <a:xfrm>
            <a:off x="3491038" y="4992723"/>
            <a:ext cx="2257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BBE84"/>
                </a:solidFill>
              </a:rPr>
              <a:t>(frontend)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3A852B-EA91-AB5F-56CB-051091712DB5}"/>
              </a:ext>
            </a:extLst>
          </p:cNvPr>
          <p:cNvSpPr txBox="1"/>
          <p:nvPr/>
        </p:nvSpPr>
        <p:spPr>
          <a:xfrm>
            <a:off x="7164059" y="4992723"/>
            <a:ext cx="19193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BBE84"/>
                </a:solidFill>
              </a:rPr>
              <a:t>(backend)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88E9B-598D-2238-D550-B7FD4ED41621}"/>
              </a:ext>
            </a:extLst>
          </p:cNvPr>
          <p:cNvSpPr txBox="1"/>
          <p:nvPr/>
        </p:nvSpPr>
        <p:spPr>
          <a:xfrm>
            <a:off x="6357558" y="5440778"/>
            <a:ext cx="3452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node.js, express, socket.io</a:t>
            </a:r>
            <a:endParaRPr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1FE85-A886-D912-40A3-426B0E363533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 / 20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7373BC8-58DE-5249-00B6-A30A871601A9}"/>
              </a:ext>
            </a:extLst>
          </p:cNvPr>
          <p:cNvSpPr txBox="1">
            <a:spLocks/>
          </p:cNvSpPr>
          <p:nvPr/>
        </p:nvSpPr>
        <p:spPr>
          <a:xfrm>
            <a:off x="-74148" y="6032383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개발 동기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4ED72B6-C696-1FFD-FEEB-DF22717E3E61}"/>
              </a:ext>
            </a:extLst>
          </p:cNvPr>
          <p:cNvSpPr txBox="1">
            <a:spLocks/>
          </p:cNvSpPr>
          <p:nvPr/>
        </p:nvSpPr>
        <p:spPr>
          <a:xfrm>
            <a:off x="9134374" y="5546202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Prompt Engineering - 1</a:t>
            </a:r>
          </a:p>
        </p:txBody>
      </p:sp>
    </p:spTree>
    <p:extLst>
      <p:ext uri="{BB962C8B-B14F-4D97-AF65-F5344CB8AC3E}">
        <p14:creationId xmlns:p14="http://schemas.microsoft.com/office/powerpoint/2010/main" val="295488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Prompt Engineering - 1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AE13E-10FE-4467-A8E4-2DF3B431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4" y="833669"/>
            <a:ext cx="5404273" cy="3064070"/>
          </a:xfrm>
          <a:prstGeom prst="rect">
            <a:avLst/>
          </a:prstGeom>
          <a:effectLst>
            <a:softEdge rad="127000"/>
          </a:effectLst>
          <a:scene3d>
            <a:camera prst="perspectiveContrastingRightFacing"/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CCB53-2169-8F21-F78D-A69E8FF03C56}"/>
              </a:ext>
            </a:extLst>
          </p:cNvPr>
          <p:cNvSpPr txBox="1"/>
          <p:nvPr/>
        </p:nvSpPr>
        <p:spPr>
          <a:xfrm>
            <a:off x="1014679" y="4707329"/>
            <a:ext cx="72060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{"messages": [{"role": "system", "content": 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너는 불법 촬영 피해자를 위해 관련 법률을 이야기 </a:t>
            </a:r>
            <a:r>
              <a:rPr lang="ko-KR" altLang="en-US" sz="1600" b="0" dirty="0" err="1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해줘야해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}, {"role": "user", "content": 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상습적으로 불법촬영한 경우엔 가중처벌 받을 수 있어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sz="16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}, {"role": "assistant", "content": 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네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성폭력범죄의 처벌 등에 관한 </a:t>
            </a:r>
            <a:r>
              <a:rPr lang="ko-KR" altLang="en-US" sz="1600" b="0" dirty="0" err="1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특례볍에서는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 죄를 범한 것에 대해 혀의 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분의 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까지 가중할 수 있습니다</a:t>
            </a:r>
            <a:r>
              <a:rPr lang="en-US" altLang="ko-KR" sz="1600" b="0" dirty="0">
                <a:solidFill>
                  <a:srgbClr val="1BBE84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}]}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CF861-9105-F6E2-82F8-8445ECE7F151}"/>
              </a:ext>
            </a:extLst>
          </p:cNvPr>
          <p:cNvSpPr txBox="1"/>
          <p:nvPr/>
        </p:nvSpPr>
        <p:spPr>
          <a:xfrm>
            <a:off x="5170334" y="1754728"/>
            <a:ext cx="289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JSONL </a:t>
            </a:r>
            <a:r>
              <a:rPr lang="ko-KR" altLang="en-US" sz="2000" dirty="0"/>
              <a:t>파일 </a:t>
            </a:r>
            <a:r>
              <a:rPr lang="en-US" altLang="ko-KR" sz="2000" dirty="0"/>
              <a:t>: </a:t>
            </a:r>
            <a:r>
              <a:rPr lang="ko-KR" altLang="en-US" sz="2000" dirty="0"/>
              <a:t>라인 </a:t>
            </a:r>
            <a:r>
              <a:rPr lang="en-US" altLang="ko-KR" sz="2000" dirty="0">
                <a:solidFill>
                  <a:srgbClr val="1BBE84"/>
                </a:solidFill>
              </a:rPr>
              <a:t>260</a:t>
            </a:r>
            <a:r>
              <a:rPr lang="ko-KR" altLang="en-US" sz="2000" dirty="0">
                <a:solidFill>
                  <a:srgbClr val="1BBE84"/>
                </a:solidFill>
              </a:rPr>
              <a:t>개</a:t>
            </a:r>
            <a:endParaRPr lang="en-US" altLang="ko-KR" sz="2000" dirty="0">
              <a:solidFill>
                <a:srgbClr val="1BBE84"/>
              </a:solidFill>
            </a:endParaRPr>
          </a:p>
          <a:p>
            <a:endParaRPr lang="en-US" altLang="ko-KR" sz="2000" dirty="0">
              <a:solidFill>
                <a:srgbClr val="1BBE84"/>
              </a:solidFill>
            </a:endParaRPr>
          </a:p>
          <a:p>
            <a:r>
              <a:rPr lang="ko-KR" altLang="en-US" sz="2000" dirty="0">
                <a:solidFill>
                  <a:srgbClr val="19A169"/>
                </a:solidFill>
              </a:rPr>
              <a:t>법률 </a:t>
            </a:r>
            <a:r>
              <a:rPr lang="en-US" altLang="ko-KR" sz="2000" dirty="0">
                <a:solidFill>
                  <a:srgbClr val="19A169"/>
                </a:solidFill>
              </a:rPr>
              <a:t>212</a:t>
            </a:r>
            <a:r>
              <a:rPr lang="ko-KR" altLang="en-US" sz="2000" dirty="0">
                <a:solidFill>
                  <a:srgbClr val="19A169"/>
                </a:solidFill>
              </a:rPr>
              <a:t>개</a:t>
            </a:r>
            <a:endParaRPr lang="en-US" altLang="ko-KR" sz="2000" dirty="0">
              <a:solidFill>
                <a:srgbClr val="19A169"/>
              </a:solidFill>
            </a:endParaRPr>
          </a:p>
          <a:p>
            <a:r>
              <a:rPr lang="ko-KR" altLang="en-US" sz="2000" dirty="0">
                <a:solidFill>
                  <a:srgbClr val="19A169"/>
                </a:solidFill>
              </a:rPr>
              <a:t>위로 및 </a:t>
            </a:r>
            <a:r>
              <a:rPr lang="ko-KR" altLang="en-US" sz="2000" dirty="0" err="1">
                <a:solidFill>
                  <a:srgbClr val="19A169"/>
                </a:solidFill>
              </a:rPr>
              <a:t>챗봇</a:t>
            </a:r>
            <a:r>
              <a:rPr lang="ko-KR" altLang="en-US" sz="2000" dirty="0">
                <a:solidFill>
                  <a:srgbClr val="19A169"/>
                </a:solidFill>
              </a:rPr>
              <a:t> 안내 </a:t>
            </a:r>
            <a:r>
              <a:rPr lang="en-US" altLang="ko-KR" sz="2000" dirty="0">
                <a:solidFill>
                  <a:srgbClr val="19A169"/>
                </a:solidFill>
              </a:rPr>
              <a:t>48</a:t>
            </a:r>
            <a:r>
              <a:rPr lang="ko-KR" altLang="en-US" sz="2000" dirty="0">
                <a:solidFill>
                  <a:srgbClr val="19A169"/>
                </a:solidFill>
              </a:rPr>
              <a:t>개</a:t>
            </a:r>
            <a:endParaRPr lang="en-US" altLang="ko-KR" sz="2000" dirty="0">
              <a:solidFill>
                <a:srgbClr val="19A169"/>
              </a:solidFill>
            </a:endParaRPr>
          </a:p>
          <a:p>
            <a:endParaRPr lang="ko-KR" altLang="en-US" sz="2000" dirty="0">
              <a:solidFill>
                <a:srgbClr val="1BBE8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0F3894-F6CE-BAEF-A63E-4C63EB663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0" r="25017"/>
          <a:stretch/>
        </p:blipFill>
        <p:spPr>
          <a:xfrm>
            <a:off x="7300204" y="1352959"/>
            <a:ext cx="457158" cy="369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7FBBA8-0A74-3B62-B281-D1C5C08CC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568" y="658093"/>
            <a:ext cx="3045132" cy="55418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9218B5-D890-FFB6-FDFB-8D8F75FA740F}"/>
              </a:ext>
            </a:extLst>
          </p:cNvPr>
          <p:cNvSpPr/>
          <p:nvPr/>
        </p:nvSpPr>
        <p:spPr>
          <a:xfrm>
            <a:off x="8397568" y="1489365"/>
            <a:ext cx="3045132" cy="876339"/>
          </a:xfrm>
          <a:prstGeom prst="rect">
            <a:avLst/>
          </a:prstGeom>
          <a:noFill/>
          <a:ln w="38100">
            <a:solidFill>
              <a:srgbClr val="1BBE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C5C9668-3481-4A65-850C-BE330A222558}"/>
              </a:ext>
            </a:extLst>
          </p:cNvPr>
          <p:cNvCxnSpPr/>
          <p:nvPr/>
        </p:nvCxnSpPr>
        <p:spPr>
          <a:xfrm>
            <a:off x="4838700" y="2209800"/>
            <a:ext cx="35588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60D319E-B24D-B2B2-C122-6B804FF3DF3B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5 / 20</a:t>
            </a:r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0B382A9D-559C-3A57-E09C-9E4AC45BA38B}"/>
              </a:ext>
            </a:extLst>
          </p:cNvPr>
          <p:cNvSpPr txBox="1">
            <a:spLocks/>
          </p:cNvSpPr>
          <p:nvPr/>
        </p:nvSpPr>
        <p:spPr>
          <a:xfrm>
            <a:off x="-228880" y="5514795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</a:rPr>
              <a:t>활용 데이터 및 스택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E18B022-CBF9-3E9E-6E29-63300D60B008}"/>
              </a:ext>
            </a:extLst>
          </p:cNvPr>
          <p:cNvSpPr txBox="1">
            <a:spLocks/>
          </p:cNvSpPr>
          <p:nvPr/>
        </p:nvSpPr>
        <p:spPr>
          <a:xfrm>
            <a:off x="9235373" y="5514794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Prompt Engineering - 2</a:t>
            </a:r>
          </a:p>
        </p:txBody>
      </p:sp>
    </p:spTree>
    <p:extLst>
      <p:ext uri="{BB962C8B-B14F-4D97-AF65-F5344CB8AC3E}">
        <p14:creationId xmlns:p14="http://schemas.microsoft.com/office/powerpoint/2010/main" val="2459801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Prompt Engineering - 2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AE13E-10FE-4467-A8E4-2DF3B431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4" y="833669"/>
            <a:ext cx="5404273" cy="3064070"/>
          </a:xfrm>
          <a:prstGeom prst="rect">
            <a:avLst/>
          </a:prstGeom>
          <a:effectLst>
            <a:softEdge rad="127000"/>
          </a:effectLst>
          <a:scene3d>
            <a:camera prst="perspectiveContrastingRightFacing"/>
            <a:lightRig rig="threePt" dir="t"/>
          </a:scene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CF861-9105-F6E2-82F8-8445ECE7F151}"/>
              </a:ext>
            </a:extLst>
          </p:cNvPr>
          <p:cNvSpPr txBox="1"/>
          <p:nvPr/>
        </p:nvSpPr>
        <p:spPr>
          <a:xfrm>
            <a:off x="5170334" y="1754728"/>
            <a:ext cx="289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JSONL </a:t>
            </a:r>
            <a:r>
              <a:rPr lang="ko-KR" altLang="en-US" sz="2000" dirty="0"/>
              <a:t>파일 </a:t>
            </a:r>
            <a:r>
              <a:rPr lang="en-US" altLang="ko-KR" sz="2000" dirty="0"/>
              <a:t>: </a:t>
            </a:r>
            <a:r>
              <a:rPr lang="ko-KR" altLang="en-US" sz="2000" dirty="0"/>
              <a:t>라인 </a:t>
            </a:r>
            <a:r>
              <a:rPr lang="en-US" altLang="ko-KR" sz="2000" dirty="0">
                <a:solidFill>
                  <a:srgbClr val="1BBE84"/>
                </a:solidFill>
              </a:rPr>
              <a:t>260</a:t>
            </a:r>
            <a:r>
              <a:rPr lang="ko-KR" altLang="en-US" sz="2000" dirty="0">
                <a:solidFill>
                  <a:srgbClr val="1BBE84"/>
                </a:solidFill>
              </a:rPr>
              <a:t>개</a:t>
            </a:r>
            <a:endParaRPr lang="en-US" altLang="ko-KR" sz="2000" dirty="0">
              <a:solidFill>
                <a:srgbClr val="1BBE84"/>
              </a:solidFill>
            </a:endParaRPr>
          </a:p>
          <a:p>
            <a:endParaRPr lang="en-US" altLang="ko-KR" sz="2000" dirty="0">
              <a:solidFill>
                <a:srgbClr val="1BBE84"/>
              </a:solidFill>
            </a:endParaRPr>
          </a:p>
          <a:p>
            <a:r>
              <a:rPr lang="ko-KR" altLang="en-US" sz="2000" dirty="0">
                <a:solidFill>
                  <a:srgbClr val="19A169"/>
                </a:solidFill>
              </a:rPr>
              <a:t>법률 </a:t>
            </a:r>
            <a:r>
              <a:rPr lang="en-US" altLang="ko-KR" sz="2000" dirty="0">
                <a:solidFill>
                  <a:srgbClr val="19A169"/>
                </a:solidFill>
              </a:rPr>
              <a:t>212</a:t>
            </a:r>
            <a:r>
              <a:rPr lang="ko-KR" altLang="en-US" sz="2000" dirty="0">
                <a:solidFill>
                  <a:srgbClr val="19A169"/>
                </a:solidFill>
              </a:rPr>
              <a:t>개</a:t>
            </a:r>
            <a:endParaRPr lang="en-US" altLang="ko-KR" sz="2000" dirty="0">
              <a:solidFill>
                <a:srgbClr val="19A169"/>
              </a:solidFill>
            </a:endParaRPr>
          </a:p>
          <a:p>
            <a:r>
              <a:rPr lang="ko-KR" altLang="en-US" sz="2000" dirty="0">
                <a:solidFill>
                  <a:srgbClr val="19A169"/>
                </a:solidFill>
              </a:rPr>
              <a:t>위로 및 </a:t>
            </a:r>
            <a:r>
              <a:rPr lang="ko-KR" altLang="en-US" sz="2000" dirty="0" err="1">
                <a:solidFill>
                  <a:srgbClr val="19A169"/>
                </a:solidFill>
              </a:rPr>
              <a:t>챗봇</a:t>
            </a:r>
            <a:r>
              <a:rPr lang="ko-KR" altLang="en-US" sz="2000" dirty="0">
                <a:solidFill>
                  <a:srgbClr val="19A169"/>
                </a:solidFill>
              </a:rPr>
              <a:t> 안내 </a:t>
            </a:r>
            <a:r>
              <a:rPr lang="en-US" altLang="ko-KR" sz="2000" dirty="0">
                <a:solidFill>
                  <a:srgbClr val="19A169"/>
                </a:solidFill>
              </a:rPr>
              <a:t>48</a:t>
            </a:r>
            <a:r>
              <a:rPr lang="ko-KR" altLang="en-US" sz="2000" dirty="0">
                <a:solidFill>
                  <a:srgbClr val="19A169"/>
                </a:solidFill>
              </a:rPr>
              <a:t>개</a:t>
            </a:r>
            <a:endParaRPr lang="en-US" altLang="ko-KR" sz="2000" dirty="0">
              <a:solidFill>
                <a:srgbClr val="19A169"/>
              </a:solidFill>
            </a:endParaRPr>
          </a:p>
          <a:p>
            <a:endParaRPr lang="ko-KR" altLang="en-US" sz="2000" dirty="0">
              <a:solidFill>
                <a:srgbClr val="1BBE8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0F3894-F6CE-BAEF-A63E-4C63EB663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0" r="25017"/>
          <a:stretch/>
        </p:blipFill>
        <p:spPr>
          <a:xfrm>
            <a:off x="7300204" y="1352959"/>
            <a:ext cx="457158" cy="3693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7FBBA8-0A74-3B62-B281-D1C5C08CC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568" y="658093"/>
            <a:ext cx="3045132" cy="55418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9218B5-D890-FFB6-FDFB-8D8F75FA740F}"/>
              </a:ext>
            </a:extLst>
          </p:cNvPr>
          <p:cNvSpPr/>
          <p:nvPr/>
        </p:nvSpPr>
        <p:spPr>
          <a:xfrm>
            <a:off x="8397568" y="1489365"/>
            <a:ext cx="3045132" cy="876339"/>
          </a:xfrm>
          <a:prstGeom prst="rect">
            <a:avLst/>
          </a:prstGeom>
          <a:noFill/>
          <a:ln w="38100">
            <a:solidFill>
              <a:srgbClr val="1BBE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C5C9668-3481-4A65-850C-BE330A222558}"/>
              </a:ext>
            </a:extLst>
          </p:cNvPr>
          <p:cNvCxnSpPr/>
          <p:nvPr/>
        </p:nvCxnSpPr>
        <p:spPr>
          <a:xfrm>
            <a:off x="4838700" y="2209800"/>
            <a:ext cx="35588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7AF7B2-C39F-6C22-84CA-32A513603AB6}"/>
              </a:ext>
            </a:extLst>
          </p:cNvPr>
          <p:cNvSpPr txBox="1"/>
          <p:nvPr/>
        </p:nvSpPr>
        <p:spPr>
          <a:xfrm>
            <a:off x="1014679" y="4707329"/>
            <a:ext cx="72060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같은 질문 </a:t>
            </a:r>
            <a:r>
              <a:rPr lang="en-US" altLang="ko-KR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– </a:t>
            </a:r>
            <a:r>
              <a:rPr lang="ko-KR" altLang="en-US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여러 버전의 답변</a:t>
            </a:r>
            <a:endParaRPr lang="en-US" altLang="ko-KR" sz="2000" b="0" dirty="0">
              <a:solidFill>
                <a:srgbClr val="262626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여러 버전의 질문 </a:t>
            </a:r>
            <a:r>
              <a:rPr lang="en-US" altLang="ko-KR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– </a:t>
            </a:r>
            <a:r>
              <a:rPr lang="ko-KR" altLang="en-US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같은 답변</a:t>
            </a:r>
            <a:endParaRPr lang="en-US" altLang="ko-KR" sz="2000" b="0" dirty="0">
              <a:solidFill>
                <a:srgbClr val="262626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구어체 사용 </a:t>
            </a:r>
            <a:endParaRPr lang="en-US" altLang="ko-KR" sz="2000" b="0" dirty="0">
              <a:solidFill>
                <a:srgbClr val="26262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7C858-19D1-2DAF-BC96-28C8490E7628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6 / 20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6165884-2735-9303-D136-2A0AD2CC4B15}"/>
              </a:ext>
            </a:extLst>
          </p:cNvPr>
          <p:cNvSpPr txBox="1">
            <a:spLocks/>
          </p:cNvSpPr>
          <p:nvPr/>
        </p:nvSpPr>
        <p:spPr>
          <a:xfrm>
            <a:off x="94310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Prompt Engineering - 1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C3B7015-FA26-9FD9-822C-333159FC4C11}"/>
              </a:ext>
            </a:extLst>
          </p:cNvPr>
          <p:cNvSpPr txBox="1">
            <a:spLocks/>
          </p:cNvSpPr>
          <p:nvPr/>
        </p:nvSpPr>
        <p:spPr>
          <a:xfrm>
            <a:off x="9443687" y="5532436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원격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6889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원격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0B86D-F328-1839-80A3-2D5B26DE1EC9}"/>
              </a:ext>
            </a:extLst>
          </p:cNvPr>
          <p:cNvSpPr txBox="1"/>
          <p:nvPr/>
        </p:nvSpPr>
        <p:spPr>
          <a:xfrm>
            <a:off x="507482" y="307541"/>
            <a:ext cx="5120640" cy="167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프롬프트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엔지니어링된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JSONL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파일 준비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모델에 넣고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Fine-tuning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진행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Fine-tuning </a:t>
            </a:r>
            <a:r>
              <a:rPr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완료된 모델 받기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AE1C8F8-4309-2860-50E7-37E218483B13}"/>
              </a:ext>
            </a:extLst>
          </p:cNvPr>
          <p:cNvCxnSpPr>
            <a:cxnSpLocks/>
          </p:cNvCxnSpPr>
          <p:nvPr/>
        </p:nvCxnSpPr>
        <p:spPr>
          <a:xfrm>
            <a:off x="3848688" y="1282700"/>
            <a:ext cx="2468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D6758BC-8491-ED55-F2C4-836CCC5D3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8" y="2312103"/>
            <a:ext cx="2685238" cy="3581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0AFA1-00C0-F7F4-016C-36E5A558603F}"/>
              </a:ext>
            </a:extLst>
          </p:cNvPr>
          <p:cNvSpPr txBox="1"/>
          <p:nvPr/>
        </p:nvSpPr>
        <p:spPr>
          <a:xfrm>
            <a:off x="3848688" y="913368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Fine-tuning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원격 시행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82CD6D-E2DF-F27D-B12C-D2D4C2D8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35" y="2312103"/>
            <a:ext cx="3870579" cy="3581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1B25B2-D8C2-3ACF-DC71-6E11811CA449}"/>
              </a:ext>
            </a:extLst>
          </p:cNvPr>
          <p:cNvSpPr txBox="1"/>
          <p:nvPr/>
        </p:nvSpPr>
        <p:spPr>
          <a:xfrm>
            <a:off x="6845994" y="1862960"/>
            <a:ext cx="588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딱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번 원격 시행으로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파인 튜닝을 성공한 적이 있으나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B8061C-202A-13ED-7E0D-810AB44A8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82"/>
          <a:stretch/>
        </p:blipFill>
        <p:spPr>
          <a:xfrm>
            <a:off x="7777552" y="2705266"/>
            <a:ext cx="4020111" cy="539077"/>
          </a:xfrm>
          <a:prstGeom prst="roundRect">
            <a:avLst>
              <a:gd name="adj" fmla="val 35514"/>
            </a:avLst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8E9955-EEA6-AA39-3654-EB23D702EBFB}"/>
              </a:ext>
            </a:extLst>
          </p:cNvPr>
          <p:cNvSpPr txBox="1"/>
          <p:nvPr/>
        </p:nvSpPr>
        <p:spPr>
          <a:xfrm>
            <a:off x="6845993" y="3497328"/>
            <a:ext cx="5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위의 값을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반환받았는지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확실히 알 수 없었음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EAD6F-E4E1-F465-4C2A-102128C3247E}"/>
              </a:ext>
            </a:extLst>
          </p:cNvPr>
          <p:cNvSpPr txBox="1"/>
          <p:nvPr/>
        </p:nvSpPr>
        <p:spPr>
          <a:xfrm>
            <a:off x="6894566" y="3992637"/>
            <a:ext cx="588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새싹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해커톤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측에서는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API Key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만 제공해서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원격으로 돌려보았으나 무한로딩으로 마무리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D5091-8153-1AE2-46D5-05DF780391CC}"/>
              </a:ext>
            </a:extLst>
          </p:cNvPr>
          <p:cNvSpPr txBox="1"/>
          <p:nvPr/>
        </p:nvSpPr>
        <p:spPr>
          <a:xfrm>
            <a:off x="7021566" y="4798052"/>
            <a:ext cx="588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기존에 쓰던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API Key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이용하려고도 했으나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rgbClr val="19A169"/>
                </a:solidFill>
              </a:rPr>
              <a:t>큰 고객 아니라고 </a:t>
            </a:r>
            <a:r>
              <a:rPr lang="ko-KR" altLang="en-US" dirty="0" err="1">
                <a:solidFill>
                  <a:srgbClr val="19A169"/>
                </a:solidFill>
              </a:rPr>
              <a:t>컷당함</a:t>
            </a:r>
            <a:endParaRPr lang="en-US" altLang="ko-KR" dirty="0">
              <a:solidFill>
                <a:srgbClr val="19A169"/>
              </a:solidFill>
            </a:endParaRPr>
          </a:p>
          <a:p>
            <a:pPr algn="ctr"/>
            <a:r>
              <a:rPr lang="en-US" altLang="ko-KR" dirty="0">
                <a:solidFill>
                  <a:srgbClr val="19A169"/>
                </a:solidFill>
              </a:rPr>
              <a:t>(</a:t>
            </a:r>
            <a:r>
              <a:rPr lang="ko-KR" altLang="en-US" dirty="0" err="1">
                <a:solidFill>
                  <a:srgbClr val="19A169"/>
                </a:solidFill>
              </a:rPr>
              <a:t>해커톤</a:t>
            </a:r>
            <a:r>
              <a:rPr lang="ko-KR" altLang="en-US" dirty="0">
                <a:solidFill>
                  <a:srgbClr val="19A169"/>
                </a:solidFill>
              </a:rPr>
              <a:t> </a:t>
            </a:r>
            <a:r>
              <a:rPr lang="en-US" altLang="ko-KR" dirty="0">
                <a:solidFill>
                  <a:srgbClr val="19A169"/>
                </a:solidFill>
              </a:rPr>
              <a:t>8/1~8/2,</a:t>
            </a:r>
            <a:r>
              <a:rPr lang="ko-KR" altLang="en-US" dirty="0">
                <a:solidFill>
                  <a:srgbClr val="19A169"/>
                </a:solidFill>
              </a:rPr>
              <a:t> 모델 출시일 </a:t>
            </a:r>
            <a:r>
              <a:rPr lang="en-US" altLang="ko-KR" dirty="0">
                <a:solidFill>
                  <a:srgbClr val="19A169"/>
                </a:solidFill>
              </a:rPr>
              <a:t>7/18)</a:t>
            </a:r>
            <a:endParaRPr lang="ko-KR" altLang="en-US" dirty="0">
              <a:solidFill>
                <a:srgbClr val="19A169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4FFEC5-9316-D66E-08DC-9B7921682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099" y="469296"/>
            <a:ext cx="3134162" cy="1257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F44EAA-C2C1-8004-3DA5-91FF8F18D87D}"/>
              </a:ext>
            </a:extLst>
          </p:cNvPr>
          <p:cNvSpPr txBox="1"/>
          <p:nvPr/>
        </p:nvSpPr>
        <p:spPr>
          <a:xfrm>
            <a:off x="2060947" y="5973312"/>
            <a:ext cx="512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Fine-tuning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원격 시행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Python code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6F5B01-D77F-A410-ED24-7308413C417E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7 / 20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D2D3323-80E0-9EED-A95A-88B894ED1B42}"/>
              </a:ext>
            </a:extLst>
          </p:cNvPr>
          <p:cNvSpPr txBox="1">
            <a:spLocks/>
          </p:cNvSpPr>
          <p:nvPr/>
        </p:nvSpPr>
        <p:spPr>
          <a:xfrm>
            <a:off x="0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Prompt Engineering - 2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5BC7824-DD28-2244-33BD-E7349EAD6945}"/>
              </a:ext>
            </a:extLst>
          </p:cNvPr>
          <p:cNvSpPr txBox="1">
            <a:spLocks/>
          </p:cNvSpPr>
          <p:nvPr/>
        </p:nvSpPr>
        <p:spPr>
          <a:xfrm>
            <a:off x="9413831" y="5532436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직접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175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9DF9F79-2C96-F11F-010B-2B0198B32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96" y="2854788"/>
            <a:ext cx="3461946" cy="190048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A9BCE9E-4F1A-44B1-BEA1-5ECD13037D6C}"/>
              </a:ext>
            </a:extLst>
          </p:cNvPr>
          <p:cNvSpPr txBox="1">
            <a:spLocks/>
          </p:cNvSpPr>
          <p:nvPr/>
        </p:nvSpPr>
        <p:spPr>
          <a:xfrm>
            <a:off x="4617687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직접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0B86D-F328-1839-80A3-2D5B26DE1EC9}"/>
              </a:ext>
            </a:extLst>
          </p:cNvPr>
          <p:cNvSpPr txBox="1"/>
          <p:nvPr/>
        </p:nvSpPr>
        <p:spPr>
          <a:xfrm>
            <a:off x="507482" y="307541"/>
            <a:ext cx="5120640" cy="167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프롬프트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엔지니어링된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JSONL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파일 준비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모델에 넣고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Fine-tuning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진행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Fine-tuning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완료된 모델 받기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249E0E0-9642-F847-E37F-289294B24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084" y="3820170"/>
            <a:ext cx="3102678" cy="2228322"/>
          </a:xfrm>
          <a:prstGeom prst="rect">
            <a:avLst/>
          </a:prstGeom>
        </p:spPr>
      </p:pic>
      <p:pic>
        <p:nvPicPr>
          <p:cNvPr id="34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5774825A-0910-E88A-DFE8-3306B724C7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3959" t="1" r="23924" b="-5565"/>
          <a:stretch/>
        </p:blipFill>
        <p:spPr>
          <a:xfrm>
            <a:off x="6316907" y="511876"/>
            <a:ext cx="5120639" cy="583424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A71BEBB-0A65-C924-B378-E17E50066F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782"/>
          <a:stretch/>
        </p:blipFill>
        <p:spPr>
          <a:xfrm>
            <a:off x="754454" y="2146823"/>
            <a:ext cx="4020111" cy="539077"/>
          </a:xfrm>
          <a:prstGeom prst="roundRect">
            <a:avLst>
              <a:gd name="adj" fmla="val 35514"/>
            </a:avLst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AE1C8F8-4309-2860-50E7-37E218483B13}"/>
              </a:ext>
            </a:extLst>
          </p:cNvPr>
          <p:cNvCxnSpPr>
            <a:cxnSpLocks/>
          </p:cNvCxnSpPr>
          <p:nvPr/>
        </p:nvCxnSpPr>
        <p:spPr>
          <a:xfrm>
            <a:off x="4161328" y="1295400"/>
            <a:ext cx="177943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80C89CD-1D5D-EC85-576E-7F9DE0B02927}"/>
              </a:ext>
            </a:extLst>
          </p:cNvPr>
          <p:cNvSpPr txBox="1"/>
          <p:nvPr/>
        </p:nvSpPr>
        <p:spPr>
          <a:xfrm>
            <a:off x="826463" y="6010552"/>
            <a:ext cx="5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2024.08.15 4o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모델 파인 튜닝 성공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46C020-DFDA-77DA-8F07-D3CE4AF5B0AC}"/>
              </a:ext>
            </a:extLst>
          </p:cNvPr>
          <p:cNvSpPr txBox="1"/>
          <p:nvPr/>
        </p:nvSpPr>
        <p:spPr>
          <a:xfrm>
            <a:off x="5372100" y="11951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8 / 20</a:t>
            </a:r>
            <a:endParaRPr lang="ko-KR" altLang="en-US" dirty="0"/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DA6D5FB6-E581-874E-581A-7DC65EEBB6C5}"/>
              </a:ext>
            </a:extLst>
          </p:cNvPr>
          <p:cNvSpPr txBox="1">
            <a:spLocks/>
          </p:cNvSpPr>
          <p:nvPr/>
        </p:nvSpPr>
        <p:spPr>
          <a:xfrm>
            <a:off x="9436600" y="5532437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bg1"/>
                </a:solidFill>
              </a:rPr>
              <a:t>서비스 소개 </a:t>
            </a:r>
            <a:r>
              <a:rPr lang="en-US" altLang="ko-KR" sz="2000">
                <a:solidFill>
                  <a:schemeClr val="bg1"/>
                </a:solidFill>
              </a:rPr>
              <a:t>- </a:t>
            </a:r>
            <a:r>
              <a:rPr lang="ko-KR" altLang="en-US" sz="2000">
                <a:solidFill>
                  <a:schemeClr val="bg1"/>
                </a:solidFill>
              </a:rPr>
              <a:t>챗봇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866D2219-DA6F-6C0D-7F7E-3A3E732F7F42}"/>
              </a:ext>
            </a:extLst>
          </p:cNvPr>
          <p:cNvSpPr txBox="1">
            <a:spLocks/>
          </p:cNvSpPr>
          <p:nvPr/>
        </p:nvSpPr>
        <p:spPr>
          <a:xfrm>
            <a:off x="-306616" y="5532436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원격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146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7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B73F6-5478-7368-A93C-70E2E6CF5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87" y="5991960"/>
            <a:ext cx="295662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서비스 소개 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챗봇</a:t>
            </a:r>
            <a:endParaRPr lang="ko-KR" altLang="en-US" sz="2000" dirty="0"/>
          </a:p>
        </p:txBody>
      </p:sp>
      <p:pic>
        <p:nvPicPr>
          <p:cNvPr id="11" name="내용 개체 틀 5" descr="상징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898B36B1-EB9C-81E5-1AE3-CEE3C2FCF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43" b="92513" l="7847" r="91289">
                        <a14:foregroundMark x1="9791" y1="40821" x2="9791" y2="40821"/>
                        <a14:foregroundMark x1="91289" y1="54140" x2="91289" y2="54140"/>
                        <a14:foregroundMark x1="54356" y1="92513" x2="54356" y2="92513"/>
                        <a14:foregroundMark x1="43341" y1="9215" x2="43341" y2="9215"/>
                        <a14:foregroundMark x1="7847" y1="39381" x2="7847" y2="39381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saturation sat="227000"/>
                    </a14:imgEffect>
                    <a14:imgEffect>
                      <a14:brightnessContrast bright="-17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8" y="1738427"/>
            <a:ext cx="2055647" cy="2055647"/>
          </a:xfr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5264C-1808-E600-2583-E96F22A88A46}"/>
              </a:ext>
            </a:extLst>
          </p:cNvPr>
          <p:cNvSpPr txBox="1"/>
          <p:nvPr/>
        </p:nvSpPr>
        <p:spPr>
          <a:xfrm>
            <a:off x="573308" y="3794074"/>
            <a:ext cx="2956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Prompt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Engineering</a:t>
            </a:r>
          </a:p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Fine-tuning</a:t>
            </a:r>
          </a:p>
          <a:p>
            <a:pPr algn="ctr"/>
            <a:r>
              <a:rPr lang="en-US" altLang="ko-KR" b="1" dirty="0">
                <a:solidFill>
                  <a:srgbClr val="1BBE84"/>
                </a:solidFill>
              </a:rPr>
              <a:t>gpt-4o-mini-2024-07-18</a:t>
            </a:r>
            <a:endParaRPr lang="ko-KR" altLang="en-US" b="1" dirty="0">
              <a:solidFill>
                <a:srgbClr val="1BBE84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A18D22-BA5A-8F41-5339-E946CF83B974}"/>
              </a:ext>
            </a:extLst>
          </p:cNvPr>
          <p:cNvCxnSpPr>
            <a:cxnSpLocks/>
          </p:cNvCxnSpPr>
          <p:nvPr/>
        </p:nvCxnSpPr>
        <p:spPr>
          <a:xfrm>
            <a:off x="2014301" y="1074686"/>
            <a:ext cx="0" cy="53118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5F748E-F615-3BF5-047E-35DA1A39CAC4}"/>
              </a:ext>
            </a:extLst>
          </p:cNvPr>
          <p:cNvCxnSpPr>
            <a:cxnSpLocks/>
          </p:cNvCxnSpPr>
          <p:nvPr/>
        </p:nvCxnSpPr>
        <p:spPr>
          <a:xfrm>
            <a:off x="2014301" y="4867401"/>
            <a:ext cx="0" cy="53118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CB8854-1AAC-D44F-2C65-DDC7D6FABCFA}"/>
              </a:ext>
            </a:extLst>
          </p:cNvPr>
          <p:cNvSpPr txBox="1"/>
          <p:nvPr/>
        </p:nvSpPr>
        <p:spPr>
          <a:xfrm>
            <a:off x="272698" y="530143"/>
            <a:ext cx="355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9A169"/>
                </a:solidFill>
              </a:rPr>
              <a:t>input</a:t>
            </a:r>
            <a:endParaRPr lang="ko-KR" altLang="en-US" sz="2400" b="1" dirty="0">
              <a:solidFill>
                <a:srgbClr val="19A16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A4FFDE-5513-B19B-16C4-D8D88EC29C81}"/>
              </a:ext>
            </a:extLst>
          </p:cNvPr>
          <p:cNvSpPr txBox="1"/>
          <p:nvPr/>
        </p:nvSpPr>
        <p:spPr>
          <a:xfrm>
            <a:off x="235378" y="5530295"/>
            <a:ext cx="355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output</a:t>
            </a:r>
            <a:endParaRPr lang="ko-KR" altLang="en-US" sz="2400" b="1" dirty="0"/>
          </a:p>
        </p:txBody>
      </p:sp>
      <p:pic>
        <p:nvPicPr>
          <p:cNvPr id="3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0D442449-93FA-AD64-4331-C5D60C78FA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255" r="21322"/>
          <a:stretch/>
        </p:blipFill>
        <p:spPr>
          <a:xfrm>
            <a:off x="4968214" y="254000"/>
            <a:ext cx="6115312" cy="59904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9DFB037-E2AD-2B9F-5179-B1C188D62054}"/>
              </a:ext>
            </a:extLst>
          </p:cNvPr>
          <p:cNvSpPr txBox="1">
            <a:spLocks/>
          </p:cNvSpPr>
          <p:nvPr/>
        </p:nvSpPr>
        <p:spPr>
          <a:xfrm>
            <a:off x="52438" y="5530295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Fine-tuning : </a:t>
            </a:r>
            <a:r>
              <a:rPr lang="ko-KR" altLang="en-US" sz="2000" dirty="0">
                <a:solidFill>
                  <a:schemeClr val="bg1"/>
                </a:solidFill>
                <a:latin typeface="+mj-ea"/>
              </a:rPr>
              <a:t>직접</a:t>
            </a:r>
            <a:endParaRPr lang="en-US" altLang="ko-KR" sz="2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1272FF5-E609-AF53-D462-4B8050D399E9}"/>
              </a:ext>
            </a:extLst>
          </p:cNvPr>
          <p:cNvSpPr txBox="1">
            <a:spLocks/>
          </p:cNvSpPr>
          <p:nvPr/>
        </p:nvSpPr>
        <p:spPr>
          <a:xfrm>
            <a:off x="9605212" y="5530295"/>
            <a:ext cx="29566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+mj-ea"/>
              </a:rPr>
              <a:t>STT - 1</a:t>
            </a:r>
          </a:p>
        </p:txBody>
      </p:sp>
    </p:spTree>
    <p:extLst>
      <p:ext uri="{BB962C8B-B14F-4D97-AF65-F5344CB8AC3E}">
        <p14:creationId xmlns:p14="http://schemas.microsoft.com/office/powerpoint/2010/main" val="149978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화창한 날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29ACA6"/>
      </a:accent1>
      <a:accent2>
        <a:srgbClr val="78C3B6"/>
      </a:accent2>
      <a:accent3>
        <a:srgbClr val="B8CBB7"/>
      </a:accent3>
      <a:accent4>
        <a:srgbClr val="D8D4C7"/>
      </a:accent4>
      <a:accent5>
        <a:srgbClr val="EFEFE9"/>
      </a:accent5>
      <a:accent6>
        <a:srgbClr val="6CD9DD"/>
      </a:accent6>
      <a:hlink>
        <a:srgbClr val="467886"/>
      </a:hlink>
      <a:folHlink>
        <a:srgbClr val="96607D"/>
      </a:folHlink>
    </a:clrScheme>
    <a:fontScheme name="깔끔한 고딕!">
      <a:majorFont>
        <a:latin typeface="Microsoft GothicNeo"/>
        <a:ea typeface="Microsoft GothicNeo"/>
        <a:cs typeface=""/>
      </a:majorFont>
      <a:minorFont>
        <a:latin typeface="Microsoft GothicNeo"/>
        <a:ea typeface="Microsoft GothicNe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a168e20-91f9-490f-bd3c-301013fb0f1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2503F537FF4FC4798BF387BB80F8948" ma:contentTypeVersion="5" ma:contentTypeDescription="새 문서를 만듭니다." ma:contentTypeScope="" ma:versionID="a82a8b1f8d513cebf1300976f22e8bb3">
  <xsd:schema xmlns:xsd="http://www.w3.org/2001/XMLSchema" xmlns:xs="http://www.w3.org/2001/XMLSchema" xmlns:p="http://schemas.microsoft.com/office/2006/metadata/properties" xmlns:ns3="7a168e20-91f9-490f-bd3c-301013fb0f16" targetNamespace="http://schemas.microsoft.com/office/2006/metadata/properties" ma:root="true" ma:fieldsID="0a2e134ba8b1931f32a58306778dee62" ns3:_="">
    <xsd:import namespace="7a168e20-91f9-490f-bd3c-301013fb0f1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68e20-91f9-490f-bd3c-301013fb0f1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6BEAF8-2D0F-42A8-AE19-14B29BFBECDC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7a168e20-91f9-490f-bd3c-301013fb0f16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E4B0CA9-F6D9-4EA2-A69E-A6EDD5B9B0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C5ED21-57E2-400C-9A2F-CC453AA9C6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168e20-91f9-490f-bd3c-301013fb0f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719</Words>
  <Application>Microsoft Office PowerPoint</Application>
  <PresentationFormat>와이드스크린</PresentationFormat>
  <Paragraphs>174</Paragraphs>
  <Slides>20</Slides>
  <Notes>4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Microsoft GothicNeo</vt:lpstr>
      <vt:lpstr>맑은 고딕</vt:lpstr>
      <vt:lpstr>Arial</vt:lpstr>
      <vt:lpstr>Consolas</vt:lpstr>
      <vt:lpstr>Wingdings</vt:lpstr>
      <vt:lpstr>Office 테마</vt:lpstr>
      <vt:lpstr>포유</vt:lpstr>
      <vt:lpstr>PowerPoint 프레젠테이션</vt:lpstr>
      <vt:lpstr>개발 동기</vt:lpstr>
      <vt:lpstr>활용 데이터 및 스택</vt:lpstr>
      <vt:lpstr>PowerPoint 프레젠테이션</vt:lpstr>
      <vt:lpstr>PowerPoint 프레젠테이션</vt:lpstr>
      <vt:lpstr>PowerPoint 프레젠테이션</vt:lpstr>
      <vt:lpstr>PowerPoint 프레젠테이션</vt:lpstr>
      <vt:lpstr>서비스 소개 - 챗봇</vt:lpstr>
      <vt:lpstr>PowerPoint 프레젠테이션</vt:lpstr>
      <vt:lpstr>PowerPoint 프레젠테이션</vt:lpstr>
      <vt:lpstr>서비스 소개 – 정보 제공 페이지</vt:lpstr>
      <vt:lpstr>서비스 소개 – 정보 제공 페이지</vt:lpstr>
      <vt:lpstr>서비스 소개 – 동영상 찾아보기</vt:lpstr>
      <vt:lpstr>PowerPoint 프레젠테이션</vt:lpstr>
      <vt:lpstr>PowerPoint 프레젠테이션</vt:lpstr>
      <vt:lpstr>PowerPoint 프레젠테이션</vt:lpstr>
      <vt:lpstr>기대 효과 및 발전 가능성</vt:lpstr>
      <vt:lpstr>자라나는새싹이지영</vt:lpstr>
      <vt:lpstr>자라나는새싹이지영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포유</dc:title>
  <dc:creator>조윤정</dc:creator>
  <cp:lastModifiedBy>조윤정</cp:lastModifiedBy>
  <cp:revision>83</cp:revision>
  <dcterms:created xsi:type="dcterms:W3CDTF">2024-07-20T06:57:48Z</dcterms:created>
  <dcterms:modified xsi:type="dcterms:W3CDTF">2024-08-15T01:19:15Z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0x01010082503F537FF4FC4798BF387BB80F8948</vt:lpwstr>
  </property>
</Properties>
</file>